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304" r:id="rId2"/>
    <p:sldId id="305" r:id="rId3"/>
    <p:sldId id="396" r:id="rId4"/>
    <p:sldId id="398" r:id="rId5"/>
    <p:sldId id="399" r:id="rId6"/>
    <p:sldId id="407" r:id="rId7"/>
    <p:sldId id="400" r:id="rId8"/>
    <p:sldId id="401" r:id="rId9"/>
    <p:sldId id="402" r:id="rId10"/>
    <p:sldId id="408" r:id="rId11"/>
    <p:sldId id="409" r:id="rId12"/>
    <p:sldId id="410" r:id="rId13"/>
    <p:sldId id="415" r:id="rId14"/>
    <p:sldId id="411" r:id="rId15"/>
    <p:sldId id="412" r:id="rId16"/>
    <p:sldId id="413" r:id="rId17"/>
    <p:sldId id="414" r:id="rId18"/>
    <p:sldId id="416" r:id="rId19"/>
    <p:sldId id="417" r:id="rId20"/>
    <p:sldId id="424" r:id="rId21"/>
    <p:sldId id="418" r:id="rId22"/>
    <p:sldId id="419" r:id="rId23"/>
    <p:sldId id="420" r:id="rId24"/>
    <p:sldId id="421" r:id="rId25"/>
    <p:sldId id="425" r:id="rId26"/>
    <p:sldId id="403" r:id="rId27"/>
    <p:sldId id="405" r:id="rId28"/>
    <p:sldId id="406" r:id="rId29"/>
    <p:sldId id="397"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7" d="100"/>
          <a:sy n="77" d="100"/>
        </p:scale>
        <p:origin x="2076" y="12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F79D4E-5DAF-4A3A-B611-9401B2E67F8D}" type="datetimeFigureOut">
              <a:rPr lang="en-IN" smtClean="0"/>
              <a:t>17-12-2025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070C26-0F2C-4A6A-9CA9-8F2348C132F4}" type="slidenum">
              <a:rPr lang="en-IN" smtClean="0"/>
              <a:t>‹#›</a:t>
            </a:fld>
            <a:endParaRPr lang="en-IN"/>
          </a:p>
        </p:txBody>
      </p:sp>
    </p:spTree>
    <p:extLst>
      <p:ext uri="{BB962C8B-B14F-4D97-AF65-F5344CB8AC3E}">
        <p14:creationId xmlns:p14="http://schemas.microsoft.com/office/powerpoint/2010/main" val="3035854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47406B23-44A3-2F24-B23B-59995C202F6C}"/>
              </a:ext>
            </a:extLst>
          </p:cNvPr>
          <p:cNvSpPr>
            <a:spLocks noGrp="1" noRot="1" noChangeAspect="1" noChangeArrowheads="1" noTextEdit="1"/>
          </p:cNvSpPr>
          <p:nvPr>
            <p:ph type="sldImg"/>
          </p:nvPr>
        </p:nvSpPr>
        <p:spPr>
          <a:ln/>
        </p:spPr>
      </p:sp>
      <p:sp>
        <p:nvSpPr>
          <p:cNvPr id="5123" name="Notes Placeholder 2">
            <a:extLst>
              <a:ext uri="{FF2B5EF4-FFF2-40B4-BE49-F238E27FC236}">
                <a16:creationId xmlns:a16="http://schemas.microsoft.com/office/drawing/2014/main" id="{C06FF52D-84BE-3C35-36B3-9896EBE14F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IN" altLang="en-US"/>
          </a:p>
        </p:txBody>
      </p:sp>
    </p:spTree>
    <p:extLst>
      <p:ext uri="{BB962C8B-B14F-4D97-AF65-F5344CB8AC3E}">
        <p14:creationId xmlns:p14="http://schemas.microsoft.com/office/powerpoint/2010/main" val="4158436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01">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D697B8F7-CBA3-86B0-8AF3-4CAEE6DA9836}"/>
              </a:ext>
            </a:extLst>
          </p:cNvPr>
          <p:cNvSpPr txBox="1">
            <a:spLocks noGrp="1"/>
          </p:cNvSpPr>
          <p:nvPr>
            <p:ph type="sldNum" sz="quarter" idx="10"/>
          </p:nvPr>
        </p:nvSpPr>
        <p:spPr>
          <a:xfrm>
            <a:off x="11406188" y="6407150"/>
            <a:ext cx="484187" cy="450850"/>
          </a:xfrm>
        </p:spPr>
        <p:txBody>
          <a:bodyPr lIns="78283" tIns="78283" rIns="78283" bIns="78283" anchor="t"/>
          <a:lstStyle>
            <a:lvl1pPr algn="ctr">
              <a:spcBef>
                <a:spcPts val="300"/>
              </a:spcBef>
              <a:defRPr sz="1500" b="1">
                <a:solidFill>
                  <a:srgbClr val="E46C0A"/>
                </a:solidFill>
                <a:latin typeface="Open Sans"/>
                <a:ea typeface="Open Sans"/>
                <a:cs typeface="Open Sans"/>
                <a:sym typeface="Open Sans"/>
              </a:defRPr>
            </a:lvl1pPr>
          </a:lstStyle>
          <a:p>
            <a:pPr>
              <a:defRPr/>
            </a:pPr>
            <a:r>
              <a:rPr lang="en-IN"/>
              <a:t>1</a:t>
            </a:r>
          </a:p>
        </p:txBody>
      </p:sp>
    </p:spTree>
    <p:extLst>
      <p:ext uri="{BB962C8B-B14F-4D97-AF65-F5344CB8AC3E}">
        <p14:creationId xmlns:p14="http://schemas.microsoft.com/office/powerpoint/2010/main" val="47108915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12/17/2025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12/17/2025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12/17/2025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onlinedoctranslator.com/hi/?utm_source=onlinedoctranslator&amp;utm_medium=pptx&amp;utm_campaign=attribution"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5" Type="http://schemas.openxmlformats.org/officeDocument/2006/relationships/image" Target="../media/image20.jpe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a:extLst>
              <a:ext uri="{FF2B5EF4-FFF2-40B4-BE49-F238E27FC236}">
                <a16:creationId xmlns:a16="http://schemas.microsoft.com/office/drawing/2014/main" id="{3A2F3605-2EF2-B9FD-8C9B-9A9341F23DDC}"/>
              </a:ext>
            </a:extLst>
          </p:cNvPr>
          <p:cNvSpPr>
            <a:spLocks noChangeArrowheads="1"/>
          </p:cNvSpPr>
          <p:nvPr/>
        </p:nvSpPr>
        <p:spPr bwMode="auto">
          <a:xfrm>
            <a:off x="506413" y="6769100"/>
            <a:ext cx="1908175"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a:lnSpc>
                <a:spcPct val="100000"/>
              </a:lnSpc>
              <a:spcBef>
                <a:spcPct val="0"/>
              </a:spcBef>
              <a:buFontTx/>
              <a:buNone/>
            </a:pPr>
            <a:endParaRPr lang="en-US" altLang="en-US" sz="1800"/>
          </a:p>
        </p:txBody>
      </p:sp>
      <p:sp>
        <p:nvSpPr>
          <p:cNvPr id="83" name="Shape">
            <a:extLst>
              <a:ext uri="{FF2B5EF4-FFF2-40B4-BE49-F238E27FC236}">
                <a16:creationId xmlns:a16="http://schemas.microsoft.com/office/drawing/2014/main" id="{BF13ABBD-304C-029D-1935-EB603BFC21F8}"/>
              </a:ext>
            </a:extLst>
          </p:cNvPr>
          <p:cNvSpPr/>
          <p:nvPr/>
        </p:nvSpPr>
        <p:spPr>
          <a:xfrm>
            <a:off x="0" y="1939925"/>
            <a:ext cx="6834188" cy="2463800"/>
          </a:xfrm>
          <a:custGeom>
            <a:avLst/>
            <a:gdLst/>
            <a:ahLst/>
            <a:cxnLst>
              <a:cxn ang="0">
                <a:pos x="wd2" y="hd2"/>
              </a:cxn>
              <a:cxn ang="5400000">
                <a:pos x="wd2" y="hd2"/>
              </a:cxn>
              <a:cxn ang="10800000">
                <a:pos x="wd2" y="hd2"/>
              </a:cxn>
              <a:cxn ang="16200000">
                <a:pos x="wd2" y="hd2"/>
              </a:cxn>
            </a:cxnLst>
            <a:rect l="0" t="0" r="r" b="b"/>
            <a:pathLst>
              <a:path w="21600" h="21600" extrusionOk="0">
                <a:moveTo>
                  <a:pt x="3" y="0"/>
                </a:moveTo>
                <a:lnTo>
                  <a:pt x="21600" y="0"/>
                </a:lnTo>
                <a:lnTo>
                  <a:pt x="19937" y="21600"/>
                </a:lnTo>
                <a:lnTo>
                  <a:pt x="0" y="21600"/>
                </a:lnTo>
                <a:lnTo>
                  <a:pt x="3" y="0"/>
                </a:lnTo>
                <a:close/>
              </a:path>
            </a:pathLst>
          </a:custGeom>
          <a:solidFill>
            <a:schemeClr val="accent6">
              <a:alpha val="90000"/>
            </a:schemeClr>
          </a:solidFill>
          <a:ln w="12700">
            <a:miter lim="400000"/>
          </a:ln>
        </p:spPr>
        <p:txBody>
          <a:bodyPr lIns="39142" tIns="39142" rIns="39142" bIns="39142"/>
          <a:lstStyle/>
          <a:p>
            <a:pPr algn="l" rtl="0">
              <a:defRPr/>
            </a:pPr>
            <a:endParaRPr/>
          </a:p>
        </p:txBody>
      </p:sp>
      <p:sp>
        <p:nvSpPr>
          <p:cNvPr id="84" name="LESSON 2…">
            <a:extLst>
              <a:ext uri="{FF2B5EF4-FFF2-40B4-BE49-F238E27FC236}">
                <a16:creationId xmlns:a16="http://schemas.microsoft.com/office/drawing/2014/main" id="{3BDD128E-630E-1A17-BB7F-F657441B4EC7}"/>
              </a:ext>
            </a:extLst>
          </p:cNvPr>
          <p:cNvSpPr txBox="1"/>
          <p:nvPr/>
        </p:nvSpPr>
        <p:spPr>
          <a:xfrm>
            <a:off x="-1955" y="2352675"/>
            <a:ext cx="5191125" cy="1310155"/>
          </a:xfrm>
          <a:prstGeom prst="rect">
            <a:avLst/>
          </a:prstGeom>
          <a:ln w="12700">
            <a:miter lim="400000"/>
          </a:ln>
        </p:spPr>
        <p:txBody>
          <a:bodyPr lIns="39142" tIns="39142" rIns="39142" bIns="39142">
            <a:spAutoFit/>
          </a:bodyPr>
          <a:lstStyle/>
          <a:p>
            <a:pPr algn="ctr" defTabSz="1219200" rtl="0">
              <a:defRPr sz="6400" b="1">
                <a:solidFill>
                  <a:srgbClr val="FFFFFF"/>
                </a:solidFill>
                <a:latin typeface="Open Sans"/>
                <a:ea typeface="Open Sans"/>
                <a:cs typeface="Open Sans"/>
                <a:sym typeface="Open Sans"/>
              </a:defRPr>
            </a:pPr>
            <a:r>
              <a:rPr lang="en-US" sz="4000" b="1" dirty="0">
                <a:solidFill>
                  <a:schemeClr val="bg1"/>
                </a:solidFill>
                <a:latin typeface="Open Sans"/>
                <a:cs typeface="Times New Roman" panose="02020603050405020304" pitchFamily="18" charset="0"/>
              </a:rPr>
              <a:t>चेरनोबिल </a:t>
            </a:r>
            <a:r>
              <a:rPr lang="en-US" sz="4000" b="1" dirty="0" err="1">
                <a:solidFill>
                  <a:schemeClr val="bg1"/>
                </a:solidFill>
                <a:latin typeface="Open Sans"/>
                <a:cs typeface="Times New Roman" panose="02020603050405020304" pitchFamily="18" charset="0"/>
              </a:rPr>
              <a:t>आपदा</a:t>
            </a:r>
            <a:r>
              <a:rPr lang="en-US" sz="4000" b="1" dirty="0">
                <a:solidFill>
                  <a:schemeClr val="bg1"/>
                </a:solidFill>
                <a:latin typeface="Open Sans"/>
                <a:cs typeface="Times New Roman" panose="02020603050405020304" pitchFamily="18" charset="0"/>
              </a:rPr>
              <a:t> </a:t>
            </a:r>
          </a:p>
          <a:p>
            <a:pPr algn="ctr" defTabSz="1219200" rtl="0">
              <a:defRPr sz="6400" b="1">
                <a:solidFill>
                  <a:srgbClr val="FFFFFF"/>
                </a:solidFill>
                <a:latin typeface="Open Sans"/>
                <a:ea typeface="Open Sans"/>
                <a:cs typeface="Open Sans"/>
                <a:sym typeface="Open Sans"/>
              </a:defRPr>
            </a:pPr>
            <a:r>
              <a:rPr lang="en-US" sz="4000" b="1" dirty="0" err="1">
                <a:solidFill>
                  <a:schemeClr val="bg1"/>
                </a:solidFill>
                <a:latin typeface="Open Sans"/>
                <a:cs typeface="Times New Roman" panose="02020603050405020304" pitchFamily="18" charset="0"/>
              </a:rPr>
              <a:t>का</a:t>
            </a:r>
            <a:r>
              <a:rPr lang="en-US" sz="4000" b="1" dirty="0">
                <a:solidFill>
                  <a:schemeClr val="bg1"/>
                </a:solidFill>
                <a:latin typeface="Open Sans"/>
                <a:cs typeface="Times New Roman" panose="02020603050405020304" pitchFamily="18" charset="0"/>
              </a:rPr>
              <a:t> केस स्टडी</a:t>
            </a:r>
            <a:endParaRPr lang="en-IN" sz="4000" cap="all" dirty="0">
              <a:solidFill>
                <a:schemeClr val="bg1"/>
              </a:solidFill>
              <a:latin typeface="Open Sans"/>
              <a:ea typeface="Open Sans"/>
              <a:cs typeface="Open Sans"/>
              <a:sym typeface="Open Sans"/>
            </a:endParaRPr>
          </a:p>
        </p:txBody>
      </p:sp>
      <p:sp>
        <p:nvSpPr>
          <p:cNvPr id="85" name="Shape">
            <a:extLst>
              <a:ext uri="{FF2B5EF4-FFF2-40B4-BE49-F238E27FC236}">
                <a16:creationId xmlns:a16="http://schemas.microsoft.com/office/drawing/2014/main" id="{80626194-34A2-C283-12B8-46DFDCB8CB35}"/>
              </a:ext>
            </a:extLst>
          </p:cNvPr>
          <p:cNvSpPr/>
          <p:nvPr/>
        </p:nvSpPr>
        <p:spPr>
          <a:xfrm flipH="1">
            <a:off x="-28575" y="-28575"/>
            <a:ext cx="12249150" cy="12604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chemeClr val="accent6">
              <a:lumMod val="40000"/>
              <a:lumOff val="60000"/>
            </a:schemeClr>
          </a:solidFill>
          <a:ln w="12700" cap="flat">
            <a:noFill/>
            <a:miter lim="400000"/>
          </a:ln>
          <a:effectLst/>
        </p:spPr>
        <p:txBody>
          <a:bodyPr lIns="39142" tIns="39142" rIns="39142" bIns="39142"/>
          <a:lstStyle/>
          <a:p>
            <a:pPr algn="l" rtl="0">
              <a:defRPr/>
            </a:pPr>
            <a:endParaRPr/>
          </a:p>
        </p:txBody>
      </p:sp>
      <p:sp>
        <p:nvSpPr>
          <p:cNvPr id="4" name="Rectangle: Rounded Corners 3">
            <a:extLst>
              <a:ext uri="{FF2B5EF4-FFF2-40B4-BE49-F238E27FC236}">
                <a16:creationId xmlns:a16="http://schemas.microsoft.com/office/drawing/2014/main" id="{3BB23D2D-2A42-FB58-A0A7-C42C6E39AE02}"/>
              </a:ext>
            </a:extLst>
          </p:cNvPr>
          <p:cNvSpPr/>
          <p:nvPr/>
        </p:nvSpPr>
        <p:spPr>
          <a:xfrm>
            <a:off x="2415669" y="315962"/>
            <a:ext cx="8117213" cy="598236"/>
          </a:xfrm>
          <a:prstGeom prst="roundRect">
            <a:avLst/>
          </a:prstGeom>
          <a:solidFill>
            <a:srgbClr val="FFFFFF"/>
          </a:solidFill>
          <a:ln w="25400" cap="flat">
            <a:solidFill>
              <a:schemeClr val="accent1"/>
            </a:solidFill>
            <a:prstDash val="solid"/>
            <a:round/>
          </a:ln>
          <a:effectLst>
            <a:outerShdw blurRad="101600" dist="12700" dir="2700000" rotWithShape="0">
              <a:srgbClr val="000000"/>
            </a:outerShdw>
          </a:effectLst>
          <a:sp3d/>
        </p:spPr>
        <p:style>
          <a:lnRef idx="0">
            <a:scrgbClr r="0" g="0" b="0"/>
          </a:lnRef>
          <a:fillRef idx="0">
            <a:scrgbClr r="0" g="0" b="0"/>
          </a:fillRef>
          <a:effectRef idx="0">
            <a:scrgbClr r="0" g="0" b="0"/>
          </a:effectRef>
          <a:fontRef idx="none"/>
        </p:style>
        <p:txBody>
          <a:bodyPr spcFirstLastPara="1" lIns="39142" tIns="39142" rIns="39142" bIns="39142" spcCol="38100">
            <a:spAutoFit/>
          </a:bodyPr>
          <a:lstStyle/>
          <a:p>
            <a:pPr algn="ctr" rtl="0">
              <a:defRPr/>
            </a:pPr>
            <a:r>
              <a:rPr lang="en-US" sz="3000" dirty="0" err="1">
                <a:solidFill>
                  <a:srgbClr val="C00000"/>
                </a:solidFill>
                <a:latin typeface="Arial Black" panose="020B0A04020102020204" pitchFamily="34" charset="0"/>
              </a:rPr>
              <a:t>सी.बी.आर.एन</a:t>
            </a:r>
            <a:r>
              <a:rPr lang="en-US" sz="3000" dirty="0">
                <a:solidFill>
                  <a:srgbClr val="C00000"/>
                </a:solidFill>
                <a:latin typeface="Arial Black" panose="020B0A04020102020204" pitchFamily="34" charset="0"/>
              </a:rPr>
              <a:t>. मॉड्यूल: सीएपीएफ</a:t>
            </a:r>
            <a:endParaRPr lang="en-IN" sz="3000" dirty="0">
              <a:solidFill>
                <a:srgbClr val="C00000"/>
              </a:solidFill>
              <a:latin typeface="Arial Black" panose="020B0A04020102020204" pitchFamily="34" charset="0"/>
              <a:sym typeface="Arial"/>
            </a:endParaRPr>
          </a:p>
        </p:txBody>
      </p:sp>
      <p:sp>
        <p:nvSpPr>
          <p:cNvPr id="4103" name="AutoShape 2" descr="32.4 The Disaster Management Cycle - Population Health for Nurses | OpenStax">
            <a:extLst>
              <a:ext uri="{FF2B5EF4-FFF2-40B4-BE49-F238E27FC236}">
                <a16:creationId xmlns:a16="http://schemas.microsoft.com/office/drawing/2014/main" id="{28478B18-2C86-1538-5E55-5CA8B1A8BA1B}"/>
              </a:ext>
            </a:extLst>
          </p:cNvPr>
          <p:cNvSpPr>
            <a:spLocks noChangeAspect="1" noChangeArrowheads="1"/>
          </p:cNvSpPr>
          <p:nvPr/>
        </p:nvSpPr>
        <p:spPr bwMode="auto">
          <a:xfrm>
            <a:off x="6019800" y="33528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a:lnSpc>
                <a:spcPct val="100000"/>
              </a:lnSpc>
              <a:spcBef>
                <a:spcPct val="0"/>
              </a:spcBef>
              <a:buFontTx/>
              <a:buNone/>
            </a:pPr>
            <a:endParaRPr lang="en-IN" altLang="en-US" sz="1800"/>
          </a:p>
        </p:txBody>
      </p:sp>
      <p:pic>
        <p:nvPicPr>
          <p:cNvPr id="4104" name="Picture 9">
            <a:extLst>
              <a:ext uri="{FF2B5EF4-FFF2-40B4-BE49-F238E27FC236}">
                <a16:creationId xmlns:a16="http://schemas.microsoft.com/office/drawing/2014/main" id="{DCAF4121-788D-2D05-16C2-AC1A441EFC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9325" y="2554288"/>
            <a:ext cx="1336675"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7">
            <a:extLst>
              <a:ext uri="{FF2B5EF4-FFF2-40B4-BE49-F238E27FC236}">
                <a16:creationId xmlns:a16="http://schemas.microsoft.com/office/drawing/2014/main" id="{C540FF45-796E-AFBA-2F3A-EB9299FAA6DC}"/>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150" y="39688"/>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0">
            <a:extLst>
              <a:ext uri="{FF2B5EF4-FFF2-40B4-BE49-F238E27FC236}">
                <a16:creationId xmlns:a16="http://schemas.microsoft.com/office/drawing/2014/main" id="{5D9CF2E8-E61F-D5F0-56DD-847B71019201}"/>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93438" y="30163"/>
            <a:ext cx="107950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
            <a:extLst>
              <a:ext uri="{FF2B5EF4-FFF2-40B4-BE49-F238E27FC236}">
                <a16:creationId xmlns:a16="http://schemas.microsoft.com/office/drawing/2014/main" id="{E1B7FBB4-BF44-266C-AE6E-3D032B961D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27875" y="1789113"/>
            <a:ext cx="4405313" cy="44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010001" name="ODT_ATTR_LBL_SHAPE">
            <a:extLst>
              <a:ext uri="{FF2B5EF4-FFF2-40B4-BE49-F238E27FC236}">
                <a16:creationId xmlns:a16="http://schemas.microsoft.com/office/drawing/2014/main" id="{ADCB8724-23CD-4EE8-B5B5-3CB2DDF8932E}"/>
              </a:ext>
            </a:extLst>
          </p:cNvPr>
          <p:cNvSpPr txBox="1"/>
          <p:nvPr/>
        </p:nvSpPr>
        <p:spPr>
          <a:xfrm>
            <a:off x="0" y="0"/>
            <a:ext cx="5000000" cy="276999"/>
          </a:xfrm>
          <a:prstGeom prst="rect">
            <a:avLst/>
          </a:prstGeom>
          <a:solidFill>
            <a:srgbClr val="FAFAFA"/>
          </a:solidFill>
        </p:spPr>
        <p:txBody>
          <a:bodyPr wrap="none" lIns="288000">
            <a:spAutoFit/>
          </a:bodyPr>
          <a:lstStyle/>
          <a:p>
            <a:pPr rtl="0"/>
            <a:r>
              <a:rPr lang="en-US" sz="1000" dirty="0">
                <a:solidFill>
                  <a:srgbClr val="0F2B46"/>
                </a:solidFill>
                <a:effectLst/>
                <a:latin typeface="Roboto" panose="02000000000000000000" pitchFamily="2" charset="0"/>
              </a:rPr>
              <a:t>अंग्रेज़ी से हिन्दी में अनुवादित। - </a:t>
            </a:r>
            <a:r>
              <a:rPr lang="en-US" sz="1000" u="sng" dirty="0">
                <a:solidFill>
                  <a:srgbClr val="0F2B46"/>
                </a:solidFill>
                <a:effectLst/>
                <a:latin typeface="Roboto" panose="02000000000000000000" pitchFamily="2" charset="0"/>
                <a:hlinkClick r:id="rId7" tooltip="Doc Translator - www.onlinedoctranslator.com"/>
              </a:rPr>
              <a:t>www.onlinedoctranslator.com</a:t>
            </a:r>
            <a:endParaRPr lang="en-US" sz="1000" dirty="0"/>
          </a:p>
        </p:txBody>
      </p:sp>
      <p:pic>
        <p:nvPicPr>
          <p:cNvPr id="1000100002" name="ODT_ATTR_LBL_LOGO">
            <a:extLst>
              <a:ext uri="{FF2B5EF4-FFF2-40B4-BE49-F238E27FC236}">
                <a16:creationId xmlns:a16="http://schemas.microsoft.com/office/drawing/2014/main" id="{B066AC4A-9A1C-4C10-800A-DAF9F2764385}"/>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0" y="36000"/>
            <a:ext cx="316230" cy="179705"/>
          </a:xfrm>
          <a:prstGeom prst="rect">
            <a:avLst/>
          </a:prstGeom>
        </p:spPr>
      </p:pic>
      <p:sp>
        <p:nvSpPr>
          <p:cNvPr id="2" name="TextBox 1">
            <a:extLst>
              <a:ext uri="{FF2B5EF4-FFF2-40B4-BE49-F238E27FC236}">
                <a16:creationId xmlns:a16="http://schemas.microsoft.com/office/drawing/2014/main" id="{A321BEB7-6D5D-ECC3-BBD2-9D47F1B38D5B}"/>
              </a:ext>
            </a:extLst>
          </p:cNvPr>
          <p:cNvSpPr txBox="1"/>
          <p:nvPr/>
        </p:nvSpPr>
        <p:spPr>
          <a:xfrm>
            <a:off x="4079631" y="6508198"/>
            <a:ext cx="3396343" cy="338554"/>
          </a:xfrm>
          <a:prstGeom prst="rect">
            <a:avLst/>
          </a:prstGeom>
          <a:noFill/>
        </p:spPr>
        <p:txBody>
          <a:bodyPr wrap="square" rtlCol="0">
            <a:spAutoFit/>
          </a:bodyPr>
          <a:lstStyle/>
          <a:p>
            <a:pPr algn="ctr"/>
            <a:r>
              <a:rPr lang="hi-IN" sz="1600" dirty="0"/>
              <a:t>निरीक्षक सुरेन्द्र कुमार पुनिया </a:t>
            </a:r>
            <a:endParaRPr lang="en-IN" sz="1600"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3122F-AA10-E8FA-3157-0AB302019A37}"/>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62C08FF9-AC51-BC29-05C1-B737DA1F2364}"/>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lgn="l" rtl="0">
              <a:defRPr/>
            </a:pPr>
            <a:endParaRPr dirty="0"/>
          </a:p>
        </p:txBody>
      </p:sp>
      <p:sp>
        <p:nvSpPr>
          <p:cNvPr id="7171"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6AC0C73D-3ACF-8A2A-80ED-9BEE6E5FBCF5}"/>
              </a:ext>
            </a:extLst>
          </p:cNvPr>
          <p:cNvSpPr txBox="1">
            <a:spLocks noChangeArrowheads="1"/>
          </p:cNvSpPr>
          <p:nvPr/>
        </p:nvSpPr>
        <p:spPr bwMode="auto">
          <a:xfrm>
            <a:off x="4292923" y="1614502"/>
            <a:ext cx="7537450" cy="3149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spAutoFit/>
          </a:bodyPr>
          <a:lstStyle>
            <a:lvl1pPr defTabSz="1895475">
              <a:lnSpc>
                <a:spcPct val="90000"/>
              </a:lnSpc>
              <a:spcBef>
                <a:spcPts val="1000"/>
              </a:spcBef>
              <a:buFont typeface="Arial" panose="020B0604020202020204" pitchFamily="34" charset="0"/>
              <a:buChar char="•"/>
              <a:tabLst>
                <a:tab pos="2286000" algn="l"/>
                <a:tab pos="3644900" algn="l"/>
                <a:tab pos="5029200" algn="l"/>
                <a:tab pos="6388100" algn="l"/>
              </a:tabLst>
              <a:defRPr sz="2800">
                <a:solidFill>
                  <a:schemeClr val="tx1"/>
                </a:solidFill>
                <a:latin typeface="Calibri" panose="020F0502020204030204" pitchFamily="34" charset="0"/>
              </a:defRPr>
            </a:lvl1pPr>
            <a:lvl2pPr marL="742950" indent="-28575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400">
                <a:solidFill>
                  <a:schemeClr val="tx1"/>
                </a:solidFill>
                <a:latin typeface="Calibri" panose="020F0502020204030204" pitchFamily="34" charset="0"/>
              </a:defRPr>
            </a:lvl2pPr>
            <a:lvl3pPr marL="11430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000">
                <a:solidFill>
                  <a:schemeClr val="tx1"/>
                </a:solidFill>
                <a:latin typeface="Calibri" panose="020F0502020204030204" pitchFamily="34" charset="0"/>
              </a:defRPr>
            </a:lvl3pPr>
            <a:lvl4pPr marL="16002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4pPr>
            <a:lvl5pPr marL="20574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5pPr>
            <a:lvl6pPr marL="25146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6pPr>
            <a:lvl7pPr marL="29718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7pPr>
            <a:lvl8pPr marL="34290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8pPr>
            <a:lvl9pPr marL="38862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9pPr>
          </a:lstStyle>
          <a:p>
            <a:pPr algn="l" rtl="0">
              <a:lnSpc>
                <a:spcPct val="100000"/>
              </a:lnSpc>
              <a:buFont typeface="Wingdings" pitchFamily="2" charset="2"/>
              <a:buChar char="q"/>
            </a:pPr>
            <a:r>
              <a:rPr lang="en-US" dirty="0">
                <a:latin typeface="Open Sans" panose="020B0606030504020204"/>
              </a:rPr>
              <a:t>रिएक्टर कोर में भाप का </a:t>
            </a:r>
            <a:r>
              <a:rPr lang="en-US" dirty="0" err="1">
                <a:latin typeface="Open Sans" panose="020B0606030504020204"/>
              </a:rPr>
              <a:t>स्तर</a:t>
            </a:r>
            <a:r>
              <a:rPr lang="en-US" dirty="0">
                <a:latin typeface="Open Sans" panose="020B0606030504020204"/>
              </a:rPr>
              <a:t> </a:t>
            </a:r>
            <a:r>
              <a:rPr lang="en-US" dirty="0" err="1">
                <a:latin typeface="Open Sans" panose="020B0606030504020204"/>
              </a:rPr>
              <a:t>बढ़ाना</a:t>
            </a:r>
            <a:r>
              <a:rPr lang="hi-IN" dirty="0">
                <a:latin typeface="Open Sans" panose="020B0606030504020204"/>
              </a:rPr>
              <a:t>|</a:t>
            </a:r>
            <a:endParaRPr lang="en-US" dirty="0">
              <a:latin typeface="Open Sans" panose="020B0606030504020204"/>
            </a:endParaRPr>
          </a:p>
          <a:p>
            <a:pPr algn="l" rtl="0">
              <a:lnSpc>
                <a:spcPct val="100000"/>
              </a:lnSpc>
              <a:buFont typeface="Wingdings" pitchFamily="2" charset="2"/>
              <a:buChar char="q"/>
            </a:pPr>
            <a:r>
              <a:rPr lang="en-US" dirty="0">
                <a:latin typeface="Open Sans" panose="020B0606030504020204"/>
              </a:rPr>
              <a:t>भाप के बुलबुलों ने रिएक्टर की शक्ति को तेजी से </a:t>
            </a:r>
            <a:r>
              <a:rPr lang="en-US" dirty="0" err="1">
                <a:latin typeface="Open Sans" panose="020B0606030504020204"/>
              </a:rPr>
              <a:t>बढ़ा</a:t>
            </a:r>
            <a:r>
              <a:rPr lang="en-US" dirty="0">
                <a:latin typeface="Open Sans" panose="020B0606030504020204"/>
              </a:rPr>
              <a:t> </a:t>
            </a:r>
            <a:r>
              <a:rPr lang="en-US" dirty="0" err="1">
                <a:latin typeface="Open Sans" panose="020B0606030504020204"/>
              </a:rPr>
              <a:t>दिया</a:t>
            </a:r>
            <a:r>
              <a:rPr lang="hi-IN" dirty="0">
                <a:latin typeface="Open Sans" panose="020B0606030504020204"/>
              </a:rPr>
              <a:t>|</a:t>
            </a:r>
            <a:endParaRPr lang="en-US" dirty="0">
              <a:latin typeface="Open Sans" panose="020B0606030504020204"/>
            </a:endParaRPr>
          </a:p>
          <a:p>
            <a:pPr algn="l" rtl="0">
              <a:lnSpc>
                <a:spcPct val="100000"/>
              </a:lnSpc>
              <a:buFont typeface="Wingdings" pitchFamily="2" charset="2"/>
              <a:buChar char="q"/>
            </a:pPr>
            <a:r>
              <a:rPr lang="en-US" dirty="0">
                <a:latin typeface="Open Sans" panose="020B0606030504020204"/>
              </a:rPr>
              <a:t>अतिरिक्त ज़ेनॉन-135 जल गया</a:t>
            </a:r>
          </a:p>
          <a:p>
            <a:pPr algn="l" rtl="0">
              <a:lnSpc>
                <a:spcPct val="100000"/>
              </a:lnSpc>
              <a:buFont typeface="Wingdings" pitchFamily="2" charset="2"/>
              <a:buChar char="q"/>
            </a:pPr>
            <a:r>
              <a:rPr lang="en-US" dirty="0">
                <a:latin typeface="Open Sans" panose="020B0606030504020204"/>
              </a:rPr>
              <a:t>विखंडन के लिए उपलब्ध न्यूट्रॉन की संख्या </a:t>
            </a:r>
            <a:r>
              <a:rPr lang="en-US" dirty="0" err="1">
                <a:latin typeface="Open Sans" panose="020B0606030504020204"/>
              </a:rPr>
              <a:t>में</a:t>
            </a:r>
            <a:r>
              <a:rPr lang="en-US" dirty="0">
                <a:latin typeface="Open Sans" panose="020B0606030504020204"/>
              </a:rPr>
              <a:t> </a:t>
            </a:r>
            <a:r>
              <a:rPr lang="en-US" dirty="0" err="1">
                <a:latin typeface="Open Sans" panose="020B0606030504020204"/>
              </a:rPr>
              <a:t>वृद्धि</a:t>
            </a:r>
            <a:endParaRPr lang="en-US" dirty="0">
              <a:latin typeface="Open Sans" panose="020B0606030504020204"/>
            </a:endParaRPr>
          </a:p>
          <a:p>
            <a:pPr algn="l" rtl="0">
              <a:lnSpc>
                <a:spcPct val="100000"/>
              </a:lnSpc>
              <a:buFont typeface="Wingdings" pitchFamily="2" charset="2"/>
              <a:buChar char="q"/>
            </a:pPr>
            <a:r>
              <a:rPr lang="en-US" dirty="0" err="1">
                <a:latin typeface="Open Sans" panose="020B0606030504020204"/>
              </a:rPr>
              <a:t>मैनुअल</a:t>
            </a:r>
            <a:r>
              <a:rPr lang="en-US" dirty="0">
                <a:latin typeface="Open Sans" panose="020B0606030504020204"/>
              </a:rPr>
              <a:t> </a:t>
            </a:r>
            <a:r>
              <a:rPr lang="en-US" dirty="0" err="1">
                <a:latin typeface="Open Sans" panose="020B0606030504020204"/>
              </a:rPr>
              <a:t>और</a:t>
            </a:r>
            <a:r>
              <a:rPr lang="en-US" dirty="0">
                <a:latin typeface="Open Sans" panose="020B0606030504020204"/>
              </a:rPr>
              <a:t> </a:t>
            </a:r>
            <a:r>
              <a:rPr lang="en-US" dirty="0" err="1">
                <a:latin typeface="Open Sans" panose="020B0606030504020204"/>
              </a:rPr>
              <a:t>स्वचालित</a:t>
            </a:r>
            <a:r>
              <a:rPr lang="en-US" dirty="0">
                <a:latin typeface="Open Sans" panose="020B0606030504020204"/>
              </a:rPr>
              <a:t> </a:t>
            </a:r>
            <a:r>
              <a:rPr lang="en-US" dirty="0" err="1">
                <a:latin typeface="Open Sans" panose="020B0606030504020204"/>
              </a:rPr>
              <a:t>नियंत्रण</a:t>
            </a:r>
            <a:r>
              <a:rPr lang="en-US" dirty="0">
                <a:latin typeface="Open Sans" panose="020B0606030504020204"/>
              </a:rPr>
              <a:t> </a:t>
            </a:r>
            <a:r>
              <a:rPr lang="en-US" dirty="0" err="1">
                <a:latin typeface="Open Sans" panose="020B0606030504020204"/>
              </a:rPr>
              <a:t>छड़ों</a:t>
            </a:r>
            <a:r>
              <a:rPr lang="en-US" dirty="0">
                <a:latin typeface="Open Sans" panose="020B0606030504020204"/>
              </a:rPr>
              <a:t> </a:t>
            </a:r>
            <a:r>
              <a:rPr lang="en-US" dirty="0" err="1">
                <a:latin typeface="Open Sans" panose="020B0606030504020204"/>
              </a:rPr>
              <a:t>को</a:t>
            </a:r>
            <a:r>
              <a:rPr lang="en-US" dirty="0">
                <a:latin typeface="Open Sans" panose="020B0606030504020204"/>
              </a:rPr>
              <a:t> </a:t>
            </a:r>
            <a:r>
              <a:rPr lang="en-US" dirty="0" err="1">
                <a:latin typeface="Open Sans" panose="020B0606030504020204"/>
              </a:rPr>
              <a:t>हटाना</a:t>
            </a:r>
            <a:endParaRPr lang="en-US" dirty="0">
              <a:latin typeface="Open Sans" panose="020B0606030504020204"/>
            </a:endParaRPr>
          </a:p>
        </p:txBody>
      </p:sp>
      <p:sp>
        <p:nvSpPr>
          <p:cNvPr id="7172" name="PPT 2 -">
            <a:extLst>
              <a:ext uri="{FF2B5EF4-FFF2-40B4-BE49-F238E27FC236}">
                <a16:creationId xmlns:a16="http://schemas.microsoft.com/office/drawing/2014/main" id="{3E1037E9-326F-F4DC-B5EF-34C7C7604BDD}"/>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rtl="0">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पीपीटी 2 -</a:t>
            </a:r>
          </a:p>
        </p:txBody>
      </p:sp>
      <p:sp>
        <p:nvSpPr>
          <p:cNvPr id="7173" name="Rectangle">
            <a:extLst>
              <a:ext uri="{FF2B5EF4-FFF2-40B4-BE49-F238E27FC236}">
                <a16:creationId xmlns:a16="http://schemas.microsoft.com/office/drawing/2014/main" id="{28245DA6-660A-B5EE-144D-4E4E33EB8279}"/>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D889DC5C-AA6B-6702-FB96-DA1BCDB1EB26}"/>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algn="l" rtl="0" fontAlgn="base">
                <a:lnSpc>
                  <a:spcPct val="100000"/>
                </a:lnSpc>
                <a:spcBef>
                  <a:spcPts val="300"/>
                </a:spcBef>
                <a:spcAft>
                  <a:spcPct val="0"/>
                </a:spcAft>
                <a:buFontTx/>
                <a:buNone/>
              </a:pPr>
              <a:t>10</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8B644B00-ADB8-5EF6-03F1-3BCA9D486D96}"/>
              </a:ext>
            </a:extLst>
          </p:cNvPr>
          <p:cNvSpPr txBox="1"/>
          <p:nvPr/>
        </p:nvSpPr>
        <p:spPr>
          <a:xfrm>
            <a:off x="228601" y="1406525"/>
            <a:ext cx="3698874" cy="1310155"/>
          </a:xfrm>
          <a:prstGeom prst="rect">
            <a:avLst/>
          </a:prstGeom>
          <a:ln w="12700">
            <a:miter lim="400000"/>
          </a:ln>
        </p:spPr>
        <p:txBody>
          <a:bodyPr wrap="square"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100000"/>
              </a:lnSpc>
              <a:defRPr/>
            </a:pPr>
            <a:r>
              <a:rPr lang="en-US" sz="4000" dirty="0" err="1">
                <a:solidFill>
                  <a:srgbClr val="FF0000"/>
                </a:solidFill>
              </a:rPr>
              <a:t>जारी</a:t>
            </a:r>
            <a:r>
              <a:rPr lang="en-US" sz="4000" dirty="0">
                <a:solidFill>
                  <a:srgbClr val="FF0000"/>
                </a:solidFill>
              </a:rPr>
              <a:t>…      </a:t>
            </a:r>
            <a:r>
              <a:rPr lang="pl-PL" sz="4000" dirty="0">
                <a:solidFill>
                  <a:srgbClr val="FF0000"/>
                </a:solidFill>
                <a:latin typeface="Arial Black" pitchFamily="34" charset="0"/>
              </a:rPr>
              <a:t>2</a:t>
            </a:r>
            <a:r>
              <a:rPr lang="en-US" sz="4000" dirty="0">
                <a:solidFill>
                  <a:srgbClr val="FF0000"/>
                </a:solidFill>
              </a:rPr>
              <a:t>6</a:t>
            </a:r>
            <a:r>
              <a:rPr lang="pl-PL" sz="4000" dirty="0">
                <a:solidFill>
                  <a:srgbClr val="FF0000"/>
                </a:solidFill>
                <a:latin typeface="Arial Black" pitchFamily="34" charset="0"/>
              </a:rPr>
              <a:t>अप्रैल</a:t>
            </a:r>
            <a:r>
              <a:rPr lang="en-US" sz="4000" dirty="0">
                <a:solidFill>
                  <a:srgbClr val="FF0000"/>
                </a:solidFill>
              </a:rPr>
              <a:t>,</a:t>
            </a:r>
            <a:r>
              <a:rPr lang="pl-PL" sz="4000" dirty="0">
                <a:solidFill>
                  <a:srgbClr val="FF0000"/>
                </a:solidFill>
                <a:latin typeface="Arial Black" pitchFamily="34" charset="0"/>
              </a:rPr>
              <a:t>1986</a:t>
            </a:r>
            <a:endParaRPr lang="en-US" sz="4000" dirty="0">
              <a:solidFill>
                <a:srgbClr val="FF0000"/>
              </a:solidFill>
            </a:endParaRPr>
          </a:p>
        </p:txBody>
      </p:sp>
      <p:pic>
        <p:nvPicPr>
          <p:cNvPr id="7176" name="Picture 1">
            <a:extLst>
              <a:ext uri="{FF2B5EF4-FFF2-40B4-BE49-F238E27FC236}">
                <a16:creationId xmlns:a16="http://schemas.microsoft.com/office/drawing/2014/main" id="{7FF45DF0-AF34-5373-CA73-B735F655065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004C6BEE-3CDB-602A-CE5F-3E478E7FA21C}"/>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489169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3122F-AA10-E8FA-3157-0AB302019A37}"/>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62C08FF9-AC51-BC29-05C1-B737DA1F2364}"/>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lgn="l" rtl="0">
              <a:defRPr/>
            </a:pPr>
            <a:endParaRPr dirty="0"/>
          </a:p>
        </p:txBody>
      </p:sp>
      <p:sp>
        <p:nvSpPr>
          <p:cNvPr id="7171"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6AC0C73D-3ACF-8A2A-80ED-9BEE6E5FBCF5}"/>
              </a:ext>
            </a:extLst>
          </p:cNvPr>
          <p:cNvSpPr txBox="1">
            <a:spLocks noChangeArrowheads="1"/>
          </p:cNvSpPr>
          <p:nvPr/>
        </p:nvSpPr>
        <p:spPr bwMode="auto">
          <a:xfrm>
            <a:off x="4494091" y="993712"/>
            <a:ext cx="7537450" cy="5471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spAutoFit/>
          </a:bodyPr>
          <a:lstStyle>
            <a:lvl1pPr defTabSz="1895475">
              <a:lnSpc>
                <a:spcPct val="90000"/>
              </a:lnSpc>
              <a:spcBef>
                <a:spcPts val="1000"/>
              </a:spcBef>
              <a:buFont typeface="Arial" panose="020B0604020202020204" pitchFamily="34" charset="0"/>
              <a:buChar char="•"/>
              <a:tabLst>
                <a:tab pos="2286000" algn="l"/>
                <a:tab pos="3644900" algn="l"/>
                <a:tab pos="5029200" algn="l"/>
                <a:tab pos="6388100" algn="l"/>
              </a:tabLst>
              <a:defRPr sz="2800">
                <a:solidFill>
                  <a:schemeClr val="tx1"/>
                </a:solidFill>
                <a:latin typeface="Calibri" panose="020F0502020204030204" pitchFamily="34" charset="0"/>
              </a:defRPr>
            </a:lvl1pPr>
            <a:lvl2pPr marL="742950" indent="-28575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400">
                <a:solidFill>
                  <a:schemeClr val="tx1"/>
                </a:solidFill>
                <a:latin typeface="Calibri" panose="020F0502020204030204" pitchFamily="34" charset="0"/>
              </a:defRPr>
            </a:lvl2pPr>
            <a:lvl3pPr marL="11430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000">
                <a:solidFill>
                  <a:schemeClr val="tx1"/>
                </a:solidFill>
                <a:latin typeface="Calibri" panose="020F0502020204030204" pitchFamily="34" charset="0"/>
              </a:defRPr>
            </a:lvl3pPr>
            <a:lvl4pPr marL="16002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4pPr>
            <a:lvl5pPr marL="20574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5pPr>
            <a:lvl6pPr marL="25146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6pPr>
            <a:lvl7pPr marL="29718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7pPr>
            <a:lvl8pPr marL="34290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8pPr>
            <a:lvl9pPr marL="38862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9pPr>
          </a:lstStyle>
          <a:p>
            <a:pPr algn="l" rtl="0">
              <a:buFont typeface="Wingdings" pitchFamily="2" charset="2"/>
              <a:buChar char="q"/>
            </a:pPr>
            <a:r>
              <a:rPr lang="en-US" dirty="0">
                <a:latin typeface="Open Sans" panose="020B0606030504020204"/>
              </a:rPr>
              <a:t>1:23:40 पर ऑपरेटरों ने AZ-5 बटन दबाया</a:t>
            </a:r>
          </a:p>
          <a:p>
            <a:pPr algn="l" rtl="0">
              <a:buNone/>
            </a:pPr>
            <a:endParaRPr lang="en-US" dirty="0">
              <a:latin typeface="Open Sans" panose="020B0606030504020204"/>
            </a:endParaRPr>
          </a:p>
          <a:p>
            <a:pPr algn="l" rtl="0">
              <a:buFont typeface="Wingdings" pitchFamily="2" charset="2"/>
              <a:buChar char="q"/>
            </a:pPr>
            <a:r>
              <a:rPr lang="en-US" dirty="0">
                <a:latin typeface="Open Sans" panose="020B0606030504020204"/>
              </a:rPr>
              <a:t>1:23:47 तक रिएक्टर की क्षमता लगभग 30 गीगावाट तक बढ़ गई</a:t>
            </a:r>
          </a:p>
          <a:p>
            <a:pPr algn="l" rtl="0">
              <a:buNone/>
            </a:pPr>
            <a:endParaRPr lang="en-US" dirty="0">
              <a:latin typeface="Open Sans" panose="020B0606030504020204"/>
            </a:endParaRPr>
          </a:p>
          <a:p>
            <a:pPr algn="l" rtl="0">
              <a:buFont typeface="Wingdings" pitchFamily="2" charset="2"/>
              <a:buChar char="q"/>
            </a:pPr>
            <a:r>
              <a:rPr lang="en-US" dirty="0">
                <a:latin typeface="Open Sans" panose="020B0606030504020204"/>
              </a:rPr>
              <a:t>बिजली उत्पादन लगभग 30,000 मेगावाट तक बढ़ गया है</a:t>
            </a:r>
          </a:p>
          <a:p>
            <a:pPr algn="l" rtl="0">
              <a:buNone/>
            </a:pPr>
            <a:endParaRPr lang="en-US" dirty="0">
              <a:latin typeface="Open Sans" panose="020B0606030504020204"/>
            </a:endParaRPr>
          </a:p>
          <a:p>
            <a:pPr algn="l" rtl="0">
              <a:buFont typeface="Wingdings" pitchFamily="2" charset="2"/>
              <a:buChar char="q"/>
            </a:pPr>
            <a:r>
              <a:rPr lang="en-US" dirty="0">
                <a:latin typeface="Open Sans" panose="020B0606030504020204"/>
              </a:rPr>
              <a:t>ईंधन की छड़ें पिघलने लगीं और भाप का दबाव तेजी से बढ़ने लगा।</a:t>
            </a:r>
          </a:p>
          <a:p>
            <a:pPr algn="l" rtl="0">
              <a:buNone/>
            </a:pPr>
            <a:endParaRPr lang="en-US" dirty="0">
              <a:latin typeface="Open Sans" panose="020B0606030504020204"/>
            </a:endParaRPr>
          </a:p>
          <a:p>
            <a:pPr algn="l" rtl="0">
              <a:buFont typeface="Wingdings" pitchFamily="2" charset="2"/>
              <a:buChar char="q"/>
            </a:pPr>
            <a:r>
              <a:rPr lang="en-US" dirty="0">
                <a:latin typeface="Open Sans" panose="020B0606030504020204"/>
              </a:rPr>
              <a:t>इससे एक बड़ा भाप विस्फोट हुआ।</a:t>
            </a:r>
          </a:p>
          <a:p>
            <a:pPr algn="l" rtl="0">
              <a:buNone/>
            </a:pPr>
            <a:endParaRPr lang="en-US" dirty="0">
              <a:latin typeface="Open Sans" panose="020B0606030504020204"/>
            </a:endParaRPr>
          </a:p>
        </p:txBody>
      </p:sp>
      <p:sp>
        <p:nvSpPr>
          <p:cNvPr id="7172" name="PPT 2 -">
            <a:extLst>
              <a:ext uri="{FF2B5EF4-FFF2-40B4-BE49-F238E27FC236}">
                <a16:creationId xmlns:a16="http://schemas.microsoft.com/office/drawing/2014/main" id="{3E1037E9-326F-F4DC-B5EF-34C7C7604BDD}"/>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rtl="0">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पीपीटी 2 -</a:t>
            </a:r>
          </a:p>
        </p:txBody>
      </p:sp>
      <p:sp>
        <p:nvSpPr>
          <p:cNvPr id="7173" name="Rectangle">
            <a:extLst>
              <a:ext uri="{FF2B5EF4-FFF2-40B4-BE49-F238E27FC236}">
                <a16:creationId xmlns:a16="http://schemas.microsoft.com/office/drawing/2014/main" id="{28245DA6-660A-B5EE-144D-4E4E33EB8279}"/>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D889DC5C-AA6B-6702-FB96-DA1BCDB1EB26}"/>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algn="l" rtl="0" fontAlgn="base">
                <a:lnSpc>
                  <a:spcPct val="100000"/>
                </a:lnSpc>
                <a:spcBef>
                  <a:spcPts val="300"/>
                </a:spcBef>
                <a:spcAft>
                  <a:spcPct val="0"/>
                </a:spcAft>
                <a:buFontTx/>
                <a:buNone/>
              </a:pPr>
              <a:t>11</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8B644B00-ADB8-5EF6-03F1-3BCA9D486D96}"/>
              </a:ext>
            </a:extLst>
          </p:cNvPr>
          <p:cNvSpPr txBox="1"/>
          <p:nvPr/>
        </p:nvSpPr>
        <p:spPr>
          <a:xfrm>
            <a:off x="228601" y="1406525"/>
            <a:ext cx="3698874" cy="1310155"/>
          </a:xfrm>
          <a:prstGeom prst="rect">
            <a:avLst/>
          </a:prstGeom>
          <a:ln w="12700">
            <a:miter lim="400000"/>
          </a:ln>
        </p:spPr>
        <p:txBody>
          <a:bodyPr wrap="square"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100000"/>
              </a:lnSpc>
              <a:defRPr/>
            </a:pPr>
            <a:r>
              <a:rPr lang="en-US" sz="4000" dirty="0" err="1">
                <a:solidFill>
                  <a:srgbClr val="FF0000"/>
                </a:solidFill>
              </a:rPr>
              <a:t>जारी</a:t>
            </a:r>
            <a:r>
              <a:rPr lang="en-US" sz="4000" dirty="0">
                <a:solidFill>
                  <a:srgbClr val="FF0000"/>
                </a:solidFill>
              </a:rPr>
              <a:t>…      </a:t>
            </a:r>
            <a:r>
              <a:rPr lang="pl-PL" sz="4000" dirty="0">
                <a:solidFill>
                  <a:srgbClr val="FF0000"/>
                </a:solidFill>
                <a:latin typeface="Arial Black" pitchFamily="34" charset="0"/>
              </a:rPr>
              <a:t>2</a:t>
            </a:r>
            <a:r>
              <a:rPr lang="en-US" sz="4000" dirty="0">
                <a:solidFill>
                  <a:srgbClr val="FF0000"/>
                </a:solidFill>
              </a:rPr>
              <a:t>6</a:t>
            </a:r>
            <a:r>
              <a:rPr lang="pl-PL" sz="4000" dirty="0">
                <a:solidFill>
                  <a:srgbClr val="FF0000"/>
                </a:solidFill>
                <a:latin typeface="Arial Black" pitchFamily="34" charset="0"/>
              </a:rPr>
              <a:t>अप्रैल</a:t>
            </a:r>
            <a:r>
              <a:rPr lang="en-US" sz="4000" dirty="0">
                <a:solidFill>
                  <a:srgbClr val="FF0000"/>
                </a:solidFill>
              </a:rPr>
              <a:t>,</a:t>
            </a:r>
            <a:r>
              <a:rPr lang="pl-PL" sz="4000" dirty="0">
                <a:solidFill>
                  <a:srgbClr val="FF0000"/>
                </a:solidFill>
                <a:latin typeface="Arial Black" pitchFamily="34" charset="0"/>
              </a:rPr>
              <a:t>1986</a:t>
            </a:r>
            <a:endParaRPr lang="en-US" sz="4000" dirty="0">
              <a:solidFill>
                <a:srgbClr val="FF0000"/>
              </a:solidFill>
            </a:endParaRPr>
          </a:p>
        </p:txBody>
      </p:sp>
      <p:pic>
        <p:nvPicPr>
          <p:cNvPr id="7176" name="Picture 1">
            <a:extLst>
              <a:ext uri="{FF2B5EF4-FFF2-40B4-BE49-F238E27FC236}">
                <a16:creationId xmlns:a16="http://schemas.microsoft.com/office/drawing/2014/main" id="{7FF45DF0-AF34-5373-CA73-B735F655065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004C6BEE-3CDB-602A-CE5F-3E478E7FA21C}"/>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992021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3122F-AA10-E8FA-3157-0AB302019A37}"/>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62C08FF9-AC51-BC29-05C1-B737DA1F2364}"/>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lgn="l" rtl="0">
              <a:defRPr/>
            </a:pPr>
            <a:endParaRPr dirty="0"/>
          </a:p>
        </p:txBody>
      </p:sp>
      <p:sp>
        <p:nvSpPr>
          <p:cNvPr id="7172" name="PPT 2 -">
            <a:extLst>
              <a:ext uri="{FF2B5EF4-FFF2-40B4-BE49-F238E27FC236}">
                <a16:creationId xmlns:a16="http://schemas.microsoft.com/office/drawing/2014/main" id="{3E1037E9-326F-F4DC-B5EF-34C7C7604BDD}"/>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rtl="0">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पीपीटी 2 -</a:t>
            </a:r>
          </a:p>
        </p:txBody>
      </p:sp>
      <p:sp>
        <p:nvSpPr>
          <p:cNvPr id="7173" name="Rectangle">
            <a:extLst>
              <a:ext uri="{FF2B5EF4-FFF2-40B4-BE49-F238E27FC236}">
                <a16:creationId xmlns:a16="http://schemas.microsoft.com/office/drawing/2014/main" id="{28245DA6-660A-B5EE-144D-4E4E33EB8279}"/>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D889DC5C-AA6B-6702-FB96-DA1BCDB1EB26}"/>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algn="l" rtl="0" fontAlgn="base">
                <a:lnSpc>
                  <a:spcPct val="100000"/>
                </a:lnSpc>
                <a:spcBef>
                  <a:spcPts val="300"/>
                </a:spcBef>
                <a:spcAft>
                  <a:spcPct val="0"/>
                </a:spcAft>
                <a:buFontTx/>
                <a:buNone/>
              </a:pPr>
              <a:t>12</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8B644B00-ADB8-5EF6-03F1-3BCA9D486D96}"/>
              </a:ext>
            </a:extLst>
          </p:cNvPr>
          <p:cNvSpPr txBox="1"/>
          <p:nvPr/>
        </p:nvSpPr>
        <p:spPr>
          <a:xfrm>
            <a:off x="228601" y="1406525"/>
            <a:ext cx="3698874" cy="694602"/>
          </a:xfrm>
          <a:prstGeom prst="rect">
            <a:avLst/>
          </a:prstGeom>
          <a:ln w="12700">
            <a:miter lim="400000"/>
          </a:ln>
        </p:spPr>
        <p:txBody>
          <a:bodyPr wrap="square"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100000"/>
              </a:lnSpc>
              <a:defRPr/>
            </a:pPr>
            <a:r>
              <a:rPr lang="en-US" sz="4000" dirty="0" err="1">
                <a:solidFill>
                  <a:srgbClr val="FF0000"/>
                </a:solidFill>
              </a:rPr>
              <a:t>जारी</a:t>
            </a:r>
            <a:r>
              <a:rPr lang="en-US" sz="4000" dirty="0">
                <a:solidFill>
                  <a:srgbClr val="FF0000"/>
                </a:solidFill>
              </a:rPr>
              <a:t>…..</a:t>
            </a:r>
          </a:p>
        </p:txBody>
      </p:sp>
      <p:pic>
        <p:nvPicPr>
          <p:cNvPr id="7176" name="Picture 1">
            <a:extLst>
              <a:ext uri="{FF2B5EF4-FFF2-40B4-BE49-F238E27FC236}">
                <a16:creationId xmlns:a16="http://schemas.microsoft.com/office/drawing/2014/main" id="{7FF45DF0-AF34-5373-CA73-B735F655065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004C6BEE-3CDB-602A-CE5F-3E478E7FA21C}"/>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20040426_chernobylreactor"/>
          <p:cNvPicPr>
            <a:picLocks noChangeAspect="1" noChangeArrowheads="1"/>
          </p:cNvPicPr>
          <p:nvPr/>
        </p:nvPicPr>
        <p:blipFill>
          <a:blip r:embed="rId4"/>
          <a:srcRect/>
          <a:stretch>
            <a:fillRect/>
          </a:stretch>
        </p:blipFill>
        <p:spPr bwMode="auto">
          <a:xfrm>
            <a:off x="4429609" y="1582738"/>
            <a:ext cx="7417419" cy="40245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2038568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3122F-AA10-E8FA-3157-0AB302019A37}"/>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62C08FF9-AC51-BC29-05C1-B737DA1F2364}"/>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lgn="l" rtl="0">
              <a:defRPr/>
            </a:pPr>
            <a:endParaRPr dirty="0"/>
          </a:p>
        </p:txBody>
      </p:sp>
      <p:sp>
        <p:nvSpPr>
          <p:cNvPr id="7172" name="PPT 2 -">
            <a:extLst>
              <a:ext uri="{FF2B5EF4-FFF2-40B4-BE49-F238E27FC236}">
                <a16:creationId xmlns:a16="http://schemas.microsoft.com/office/drawing/2014/main" id="{3E1037E9-326F-F4DC-B5EF-34C7C7604BDD}"/>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rtl="0">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पीपीटी 2 -</a:t>
            </a:r>
          </a:p>
        </p:txBody>
      </p:sp>
      <p:sp>
        <p:nvSpPr>
          <p:cNvPr id="7173" name="Rectangle">
            <a:extLst>
              <a:ext uri="{FF2B5EF4-FFF2-40B4-BE49-F238E27FC236}">
                <a16:creationId xmlns:a16="http://schemas.microsoft.com/office/drawing/2014/main" id="{28245DA6-660A-B5EE-144D-4E4E33EB8279}"/>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D889DC5C-AA6B-6702-FB96-DA1BCDB1EB26}"/>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algn="l" rtl="0" fontAlgn="base">
                <a:lnSpc>
                  <a:spcPct val="100000"/>
                </a:lnSpc>
                <a:spcBef>
                  <a:spcPts val="300"/>
                </a:spcBef>
                <a:spcAft>
                  <a:spcPct val="0"/>
                </a:spcAft>
                <a:buFontTx/>
                <a:buNone/>
              </a:pPr>
              <a:t>13</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8B644B00-ADB8-5EF6-03F1-3BCA9D486D96}"/>
              </a:ext>
            </a:extLst>
          </p:cNvPr>
          <p:cNvSpPr txBox="1"/>
          <p:nvPr/>
        </p:nvSpPr>
        <p:spPr>
          <a:xfrm>
            <a:off x="228601" y="1406525"/>
            <a:ext cx="3698874" cy="694602"/>
          </a:xfrm>
          <a:prstGeom prst="rect">
            <a:avLst/>
          </a:prstGeom>
          <a:ln w="12700">
            <a:miter lim="400000"/>
          </a:ln>
        </p:spPr>
        <p:txBody>
          <a:bodyPr wrap="square"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100000"/>
              </a:lnSpc>
              <a:defRPr/>
            </a:pPr>
            <a:r>
              <a:rPr lang="en-US" sz="4000" dirty="0" err="1">
                <a:solidFill>
                  <a:srgbClr val="FF0000"/>
                </a:solidFill>
              </a:rPr>
              <a:t>जारी</a:t>
            </a:r>
            <a:r>
              <a:rPr lang="en-US" sz="4000" dirty="0">
                <a:solidFill>
                  <a:srgbClr val="FF0000"/>
                </a:solidFill>
              </a:rPr>
              <a:t>…..</a:t>
            </a:r>
          </a:p>
        </p:txBody>
      </p:sp>
      <p:pic>
        <p:nvPicPr>
          <p:cNvPr id="7176" name="Picture 1">
            <a:extLst>
              <a:ext uri="{FF2B5EF4-FFF2-40B4-BE49-F238E27FC236}">
                <a16:creationId xmlns:a16="http://schemas.microsoft.com/office/drawing/2014/main" id="{7FF45DF0-AF34-5373-CA73-B735F655065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004C6BEE-3CDB-602A-CE5F-3E478E7FA21C}"/>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Content Placeholder 8" descr="C:\Users\basant\AppData\Local\Microsoft\Windows\INetCache\Content.Word\6660a562228f9a22cf744644e2f54f33.jpg"/>
          <p:cNvPicPr>
            <a:picLocks/>
          </p:cNvPicPr>
          <p:nvPr/>
        </p:nvPicPr>
        <p:blipFill>
          <a:blip r:embed="rId4"/>
          <a:srcRect/>
          <a:stretch>
            <a:fillRect/>
          </a:stretch>
        </p:blipFill>
        <p:spPr bwMode="auto">
          <a:xfrm>
            <a:off x="4461669" y="1279526"/>
            <a:ext cx="7513454" cy="48750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159956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3122F-AA10-E8FA-3157-0AB302019A37}"/>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62C08FF9-AC51-BC29-05C1-B737DA1F2364}"/>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lgn="l" rtl="0">
              <a:defRPr/>
            </a:pPr>
            <a:endParaRPr dirty="0"/>
          </a:p>
        </p:txBody>
      </p:sp>
      <p:sp>
        <p:nvSpPr>
          <p:cNvPr id="7171"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6AC0C73D-3ACF-8A2A-80ED-9BEE6E5FBCF5}"/>
              </a:ext>
            </a:extLst>
          </p:cNvPr>
          <p:cNvSpPr txBox="1">
            <a:spLocks noChangeArrowheads="1"/>
          </p:cNvSpPr>
          <p:nvPr/>
        </p:nvSpPr>
        <p:spPr bwMode="auto">
          <a:xfrm>
            <a:off x="4494091" y="993712"/>
            <a:ext cx="7537450" cy="5599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spAutoFit/>
          </a:bodyPr>
          <a:lstStyle>
            <a:lvl1pPr defTabSz="1895475">
              <a:lnSpc>
                <a:spcPct val="90000"/>
              </a:lnSpc>
              <a:spcBef>
                <a:spcPts val="1000"/>
              </a:spcBef>
              <a:buFont typeface="Arial" panose="020B0604020202020204" pitchFamily="34" charset="0"/>
              <a:buChar char="•"/>
              <a:tabLst>
                <a:tab pos="2286000" algn="l"/>
                <a:tab pos="3644900" algn="l"/>
                <a:tab pos="5029200" algn="l"/>
                <a:tab pos="6388100" algn="l"/>
              </a:tabLst>
              <a:defRPr sz="2800">
                <a:solidFill>
                  <a:schemeClr val="tx1"/>
                </a:solidFill>
                <a:latin typeface="Calibri" panose="020F0502020204030204" pitchFamily="34" charset="0"/>
              </a:defRPr>
            </a:lvl1pPr>
            <a:lvl2pPr marL="742950" indent="-28575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400">
                <a:solidFill>
                  <a:schemeClr val="tx1"/>
                </a:solidFill>
                <a:latin typeface="Calibri" panose="020F0502020204030204" pitchFamily="34" charset="0"/>
              </a:defRPr>
            </a:lvl2pPr>
            <a:lvl3pPr marL="11430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000">
                <a:solidFill>
                  <a:schemeClr val="tx1"/>
                </a:solidFill>
                <a:latin typeface="Calibri" panose="020F0502020204030204" pitchFamily="34" charset="0"/>
              </a:defRPr>
            </a:lvl3pPr>
            <a:lvl4pPr marL="16002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4pPr>
            <a:lvl5pPr marL="20574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5pPr>
            <a:lvl6pPr marL="25146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6pPr>
            <a:lvl7pPr marL="29718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7pPr>
            <a:lvl8pPr marL="34290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8pPr>
            <a:lvl9pPr marL="38862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9pPr>
          </a:lstStyle>
          <a:p>
            <a:pPr algn="l" rtl="0">
              <a:buFont typeface="Wingdings" pitchFamily="2" charset="2"/>
              <a:buChar char="q"/>
            </a:pPr>
            <a:r>
              <a:rPr lang="en-US" dirty="0">
                <a:latin typeface="Open Sans" panose="020B0606030504020204"/>
                <a:cs typeface="Arial" pitchFamily="34" charset="0"/>
              </a:rPr>
              <a:t>कोई गलती या </a:t>
            </a:r>
            <a:r>
              <a:rPr lang="en-US" dirty="0" err="1">
                <a:latin typeface="Open Sans" panose="020B0606030504020204"/>
                <a:cs typeface="Arial" pitchFamily="34" charset="0"/>
              </a:rPr>
              <a:t>कमजोरी</a:t>
            </a:r>
            <a:r>
              <a:rPr lang="en-US" dirty="0">
                <a:latin typeface="Open Sans" panose="020B0606030504020204"/>
                <a:cs typeface="Arial" pitchFamily="34" charset="0"/>
              </a:rPr>
              <a:t> </a:t>
            </a:r>
            <a:r>
              <a:rPr lang="en-US" dirty="0" err="1">
                <a:latin typeface="Open Sans" panose="020B0606030504020204"/>
                <a:cs typeface="Arial" pitchFamily="34" charset="0"/>
              </a:rPr>
              <a:t>होना</a:t>
            </a:r>
            <a:r>
              <a:rPr lang="en-US" dirty="0">
                <a:latin typeface="Open Sans" panose="020B0606030504020204"/>
                <a:cs typeface="Arial" pitchFamily="34" charset="0"/>
              </a:rPr>
              <a:t>|</a:t>
            </a:r>
          </a:p>
          <a:p>
            <a:pPr algn="l" rtl="0">
              <a:buNone/>
            </a:pPr>
            <a:endParaRPr lang="en-US" dirty="0">
              <a:latin typeface="Open Sans" panose="020B0606030504020204"/>
              <a:cs typeface="Arial" pitchFamily="34" charset="0"/>
            </a:endParaRPr>
          </a:p>
          <a:p>
            <a:pPr algn="l" rtl="0">
              <a:buFont typeface="Wingdings" pitchFamily="2" charset="2"/>
              <a:buChar char="q"/>
            </a:pPr>
            <a:r>
              <a:rPr lang="en-US" dirty="0">
                <a:latin typeface="Open Sans" panose="020B0606030504020204"/>
                <a:cs typeface="Arial" pitchFamily="34" charset="0"/>
              </a:rPr>
              <a:t>सुरक्षा आवश्यकता </a:t>
            </a:r>
            <a:r>
              <a:rPr lang="en-US" dirty="0" err="1">
                <a:latin typeface="Open Sans" panose="020B0606030504020204"/>
                <a:cs typeface="Arial" pitchFamily="34" charset="0"/>
              </a:rPr>
              <a:t>से</a:t>
            </a:r>
            <a:r>
              <a:rPr lang="en-US" dirty="0">
                <a:latin typeface="Open Sans" panose="020B0606030504020204"/>
                <a:cs typeface="Arial" pitchFamily="34" charset="0"/>
              </a:rPr>
              <a:t> </a:t>
            </a:r>
            <a:r>
              <a:rPr lang="en-US" dirty="0" err="1">
                <a:latin typeface="Open Sans" panose="020B0606030504020204"/>
                <a:cs typeface="Arial" pitchFamily="34" charset="0"/>
              </a:rPr>
              <a:t>अनभिज्ञ</a:t>
            </a:r>
            <a:r>
              <a:rPr lang="en-US" dirty="0">
                <a:latin typeface="Open Sans" panose="020B0606030504020204"/>
                <a:cs typeface="Arial" pitchFamily="34" charset="0"/>
              </a:rPr>
              <a:t>|</a:t>
            </a:r>
          </a:p>
          <a:p>
            <a:pPr algn="l" rtl="0">
              <a:buNone/>
            </a:pPr>
            <a:endParaRPr lang="en-US" dirty="0">
              <a:latin typeface="Open Sans" panose="020B0606030504020204"/>
              <a:cs typeface="Arial" pitchFamily="34" charset="0"/>
            </a:endParaRPr>
          </a:p>
          <a:p>
            <a:pPr algn="l" rtl="0">
              <a:buFont typeface="Wingdings" pitchFamily="2" charset="2"/>
              <a:buChar char="q"/>
            </a:pPr>
            <a:r>
              <a:rPr lang="en-US" dirty="0">
                <a:latin typeface="Open Sans" panose="020B0606030504020204"/>
                <a:cs typeface="Arial" pitchFamily="34" charset="0"/>
              </a:rPr>
              <a:t>अनुभव और प्रशिक्षण </a:t>
            </a:r>
            <a:r>
              <a:rPr lang="en-US" dirty="0" err="1">
                <a:latin typeface="Open Sans" panose="020B0606030504020204"/>
                <a:cs typeface="Arial" pitchFamily="34" charset="0"/>
              </a:rPr>
              <a:t>की</a:t>
            </a:r>
            <a:r>
              <a:rPr lang="en-US" dirty="0">
                <a:latin typeface="Open Sans" panose="020B0606030504020204"/>
                <a:cs typeface="Arial" pitchFamily="34" charset="0"/>
              </a:rPr>
              <a:t> </a:t>
            </a:r>
            <a:r>
              <a:rPr lang="en-US" dirty="0" err="1">
                <a:latin typeface="Open Sans" panose="020B0606030504020204"/>
                <a:cs typeface="Arial" pitchFamily="34" charset="0"/>
              </a:rPr>
              <a:t>कमी</a:t>
            </a:r>
            <a:r>
              <a:rPr lang="en-US" dirty="0">
                <a:latin typeface="Open Sans" panose="020B0606030504020204"/>
                <a:cs typeface="Arial" pitchFamily="34" charset="0"/>
              </a:rPr>
              <a:t>|</a:t>
            </a:r>
          </a:p>
          <a:p>
            <a:pPr algn="l" rtl="0">
              <a:buNone/>
            </a:pPr>
            <a:endParaRPr lang="en-US" dirty="0">
              <a:latin typeface="Open Sans" panose="020B0606030504020204"/>
              <a:cs typeface="Arial" pitchFamily="34" charset="0"/>
            </a:endParaRPr>
          </a:p>
          <a:p>
            <a:pPr algn="l" rtl="0">
              <a:buFont typeface="Wingdings" pitchFamily="2" charset="2"/>
              <a:buChar char="q"/>
            </a:pPr>
            <a:r>
              <a:rPr lang="en-US" dirty="0">
                <a:latin typeface="Open Sans" panose="020B0606030504020204"/>
                <a:cs typeface="Arial" pitchFamily="34" charset="0"/>
              </a:rPr>
              <a:t>संचार </a:t>
            </a:r>
            <a:r>
              <a:rPr lang="en-US" dirty="0" err="1">
                <a:latin typeface="Open Sans" panose="020B0606030504020204"/>
                <a:cs typeface="Arial" pitchFamily="34" charset="0"/>
              </a:rPr>
              <a:t>की</a:t>
            </a:r>
            <a:r>
              <a:rPr lang="en-US" dirty="0">
                <a:latin typeface="Open Sans" panose="020B0606030504020204"/>
                <a:cs typeface="Arial" pitchFamily="34" charset="0"/>
              </a:rPr>
              <a:t> </a:t>
            </a:r>
            <a:r>
              <a:rPr lang="en-US" dirty="0" err="1">
                <a:latin typeface="Open Sans" panose="020B0606030504020204"/>
                <a:cs typeface="Arial" pitchFamily="34" charset="0"/>
              </a:rPr>
              <a:t>कमी</a:t>
            </a:r>
            <a:r>
              <a:rPr lang="en-US" dirty="0">
                <a:latin typeface="Open Sans" panose="020B0606030504020204"/>
                <a:cs typeface="Arial" pitchFamily="34" charset="0"/>
              </a:rPr>
              <a:t>|</a:t>
            </a:r>
          </a:p>
          <a:p>
            <a:pPr algn="l" rtl="0">
              <a:buNone/>
            </a:pPr>
            <a:endParaRPr lang="en-US" dirty="0">
              <a:latin typeface="Open Sans" panose="020B0606030504020204"/>
              <a:cs typeface="Arial" pitchFamily="34" charset="0"/>
            </a:endParaRPr>
          </a:p>
          <a:p>
            <a:pPr algn="l" rtl="0">
              <a:buFont typeface="Wingdings" pitchFamily="2" charset="2"/>
              <a:buChar char="q"/>
            </a:pPr>
            <a:r>
              <a:rPr lang="en-US" dirty="0">
                <a:latin typeface="Open Sans" panose="020B0606030504020204"/>
                <a:cs typeface="Arial" pitchFamily="34" charset="0"/>
              </a:rPr>
              <a:t>अति आत्मविश्वास </a:t>
            </a:r>
            <a:r>
              <a:rPr lang="en-US" dirty="0" err="1">
                <a:latin typeface="Open Sans" panose="020B0606030504020204"/>
                <a:cs typeface="Arial" pitchFamily="34" charset="0"/>
              </a:rPr>
              <a:t>का</a:t>
            </a:r>
            <a:r>
              <a:rPr lang="en-US" dirty="0">
                <a:latin typeface="Open Sans" panose="020B0606030504020204"/>
                <a:cs typeface="Arial" pitchFamily="34" charset="0"/>
              </a:rPr>
              <a:t> </a:t>
            </a:r>
            <a:r>
              <a:rPr lang="en-US" dirty="0" err="1">
                <a:latin typeface="Open Sans" panose="020B0606030504020204"/>
                <a:cs typeface="Arial" pitchFamily="34" charset="0"/>
              </a:rPr>
              <a:t>जोखिम</a:t>
            </a:r>
            <a:r>
              <a:rPr lang="en-US" dirty="0">
                <a:latin typeface="Open Sans" panose="020B0606030504020204"/>
                <a:cs typeface="Arial" pitchFamily="34" charset="0"/>
              </a:rPr>
              <a:t>|</a:t>
            </a:r>
          </a:p>
          <a:p>
            <a:pPr algn="l" rtl="0">
              <a:buNone/>
            </a:pPr>
            <a:endParaRPr lang="en-US" dirty="0">
              <a:latin typeface="Open Sans" panose="020B0606030504020204"/>
              <a:cs typeface="Arial" pitchFamily="34" charset="0"/>
            </a:endParaRPr>
          </a:p>
          <a:p>
            <a:pPr algn="l" rtl="0">
              <a:buFont typeface="Wingdings" pitchFamily="2" charset="2"/>
              <a:buChar char="q"/>
            </a:pPr>
            <a:r>
              <a:rPr lang="en-US" dirty="0">
                <a:latin typeface="Open Sans" panose="020B0606030504020204"/>
                <a:cs typeface="Arial" pitchFamily="34" charset="0"/>
              </a:rPr>
              <a:t>सुरक्षा के बजाय सस्तेपन </a:t>
            </a:r>
            <a:r>
              <a:rPr lang="en-US" dirty="0" err="1">
                <a:latin typeface="Open Sans" panose="020B0606030504020204"/>
                <a:cs typeface="Arial" pitchFamily="34" charset="0"/>
              </a:rPr>
              <a:t>को</a:t>
            </a:r>
            <a:r>
              <a:rPr lang="en-US" dirty="0">
                <a:latin typeface="Open Sans" panose="020B0606030504020204"/>
                <a:cs typeface="Arial" pitchFamily="34" charset="0"/>
              </a:rPr>
              <a:t> </a:t>
            </a:r>
            <a:r>
              <a:rPr lang="en-US" dirty="0" err="1">
                <a:latin typeface="Open Sans" panose="020B0606030504020204"/>
                <a:cs typeface="Arial" pitchFamily="34" charset="0"/>
              </a:rPr>
              <a:t>चुनना</a:t>
            </a:r>
            <a:r>
              <a:rPr lang="en-US" dirty="0">
                <a:latin typeface="Open Sans" panose="020B0606030504020204"/>
                <a:cs typeface="Arial" pitchFamily="34" charset="0"/>
              </a:rPr>
              <a:t>|</a:t>
            </a:r>
          </a:p>
        </p:txBody>
      </p:sp>
      <p:sp>
        <p:nvSpPr>
          <p:cNvPr id="7172" name="PPT 2 -">
            <a:extLst>
              <a:ext uri="{FF2B5EF4-FFF2-40B4-BE49-F238E27FC236}">
                <a16:creationId xmlns:a16="http://schemas.microsoft.com/office/drawing/2014/main" id="{3E1037E9-326F-F4DC-B5EF-34C7C7604BDD}"/>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rtl="0">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पीपीटी 2 -</a:t>
            </a:r>
          </a:p>
        </p:txBody>
      </p:sp>
      <p:sp>
        <p:nvSpPr>
          <p:cNvPr id="7173" name="Rectangle">
            <a:extLst>
              <a:ext uri="{FF2B5EF4-FFF2-40B4-BE49-F238E27FC236}">
                <a16:creationId xmlns:a16="http://schemas.microsoft.com/office/drawing/2014/main" id="{28245DA6-660A-B5EE-144D-4E4E33EB8279}"/>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D889DC5C-AA6B-6702-FB96-DA1BCDB1EB26}"/>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algn="l" rtl="0" fontAlgn="base">
                <a:lnSpc>
                  <a:spcPct val="100000"/>
                </a:lnSpc>
                <a:spcBef>
                  <a:spcPts val="300"/>
                </a:spcBef>
                <a:spcAft>
                  <a:spcPct val="0"/>
                </a:spcAft>
                <a:buFontTx/>
                <a:buNone/>
              </a:pPr>
              <a:t>14</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8B644B00-ADB8-5EF6-03F1-3BCA9D486D96}"/>
              </a:ext>
            </a:extLst>
          </p:cNvPr>
          <p:cNvSpPr txBox="1"/>
          <p:nvPr/>
        </p:nvSpPr>
        <p:spPr>
          <a:xfrm>
            <a:off x="228601" y="1406525"/>
            <a:ext cx="3698874" cy="1925708"/>
          </a:xfrm>
          <a:prstGeom prst="rect">
            <a:avLst/>
          </a:prstGeom>
          <a:ln w="12700">
            <a:miter lim="400000"/>
          </a:ln>
        </p:spPr>
        <p:txBody>
          <a:bodyPr wrap="square"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ctr" rtl="0">
              <a:lnSpc>
                <a:spcPct val="100000"/>
              </a:lnSpc>
              <a:defRPr/>
            </a:pPr>
            <a:r>
              <a:rPr lang="en-US" sz="4000" dirty="0">
                <a:solidFill>
                  <a:srgbClr val="FF0000"/>
                </a:solidFill>
              </a:rPr>
              <a:t>चेरनोबिल दुर्घटना के कारण</a:t>
            </a:r>
          </a:p>
        </p:txBody>
      </p:sp>
      <p:pic>
        <p:nvPicPr>
          <p:cNvPr id="7176" name="Picture 1">
            <a:extLst>
              <a:ext uri="{FF2B5EF4-FFF2-40B4-BE49-F238E27FC236}">
                <a16:creationId xmlns:a16="http://schemas.microsoft.com/office/drawing/2014/main" id="{7FF45DF0-AF34-5373-CA73-B735F655065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004C6BEE-3CDB-602A-CE5F-3E478E7FA21C}"/>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219548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3122F-AA10-E8FA-3157-0AB302019A37}"/>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62C08FF9-AC51-BC29-05C1-B737DA1F2364}"/>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lgn="l" rtl="0">
              <a:defRPr/>
            </a:pPr>
            <a:endParaRPr dirty="0"/>
          </a:p>
        </p:txBody>
      </p:sp>
      <p:sp>
        <p:nvSpPr>
          <p:cNvPr id="7171"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6AC0C73D-3ACF-8A2A-80ED-9BEE6E5FBCF5}"/>
              </a:ext>
            </a:extLst>
          </p:cNvPr>
          <p:cNvSpPr txBox="1">
            <a:spLocks noChangeArrowheads="1"/>
          </p:cNvSpPr>
          <p:nvPr/>
        </p:nvSpPr>
        <p:spPr bwMode="auto">
          <a:xfrm>
            <a:off x="4494091" y="993712"/>
            <a:ext cx="7537450" cy="4452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spAutoFit/>
          </a:bodyPr>
          <a:lstStyle>
            <a:lvl1pPr defTabSz="1895475">
              <a:lnSpc>
                <a:spcPct val="90000"/>
              </a:lnSpc>
              <a:spcBef>
                <a:spcPts val="1000"/>
              </a:spcBef>
              <a:buFont typeface="Arial" panose="020B0604020202020204" pitchFamily="34" charset="0"/>
              <a:buChar char="•"/>
              <a:tabLst>
                <a:tab pos="2286000" algn="l"/>
                <a:tab pos="3644900" algn="l"/>
                <a:tab pos="5029200" algn="l"/>
                <a:tab pos="6388100" algn="l"/>
              </a:tabLst>
              <a:defRPr sz="2800">
                <a:solidFill>
                  <a:schemeClr val="tx1"/>
                </a:solidFill>
                <a:latin typeface="Calibri" panose="020F0502020204030204" pitchFamily="34" charset="0"/>
              </a:defRPr>
            </a:lvl1pPr>
            <a:lvl2pPr marL="742950" indent="-28575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400">
                <a:solidFill>
                  <a:schemeClr val="tx1"/>
                </a:solidFill>
                <a:latin typeface="Calibri" panose="020F0502020204030204" pitchFamily="34" charset="0"/>
              </a:defRPr>
            </a:lvl2pPr>
            <a:lvl3pPr marL="11430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000">
                <a:solidFill>
                  <a:schemeClr val="tx1"/>
                </a:solidFill>
                <a:latin typeface="Calibri" panose="020F0502020204030204" pitchFamily="34" charset="0"/>
              </a:defRPr>
            </a:lvl3pPr>
            <a:lvl4pPr marL="16002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4pPr>
            <a:lvl5pPr marL="20574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5pPr>
            <a:lvl6pPr marL="25146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6pPr>
            <a:lvl7pPr marL="29718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7pPr>
            <a:lvl8pPr marL="34290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8pPr>
            <a:lvl9pPr marL="38862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9pPr>
          </a:lstStyle>
          <a:p>
            <a:pPr algn="l" rtl="0">
              <a:buFont typeface="Wingdings" pitchFamily="2" charset="2"/>
              <a:buChar char="q"/>
            </a:pPr>
            <a:r>
              <a:rPr lang="en-US" dirty="0">
                <a:latin typeface="Open Sans" panose="020B0606030504020204"/>
              </a:rPr>
              <a:t>1986 के दौरान रिएक्टर के आसपास के क्षेत्रों से 1,16,000 लोगों को </a:t>
            </a:r>
            <a:r>
              <a:rPr lang="en-US" dirty="0" err="1">
                <a:latin typeface="Open Sans" panose="020B0606030504020204"/>
              </a:rPr>
              <a:t>निकाला</a:t>
            </a:r>
            <a:r>
              <a:rPr lang="en-US" dirty="0">
                <a:latin typeface="Open Sans" panose="020B0606030504020204"/>
              </a:rPr>
              <a:t> </a:t>
            </a:r>
            <a:r>
              <a:rPr lang="en-US" dirty="0" err="1">
                <a:latin typeface="Open Sans" panose="020B0606030504020204"/>
              </a:rPr>
              <a:t>गया</a:t>
            </a:r>
            <a:r>
              <a:rPr lang="en-US" dirty="0">
                <a:latin typeface="Open Sans" panose="020B0606030504020204"/>
              </a:rPr>
              <a:t>|</a:t>
            </a:r>
          </a:p>
          <a:p>
            <a:pPr algn="l" rtl="0">
              <a:buNone/>
            </a:pPr>
            <a:endParaRPr lang="en-US" dirty="0">
              <a:latin typeface="Open Sans" panose="020B0606030504020204"/>
            </a:endParaRPr>
          </a:p>
          <a:p>
            <a:pPr algn="l" rtl="0">
              <a:buFont typeface="Wingdings" pitchFamily="2" charset="2"/>
              <a:buChar char="q"/>
            </a:pPr>
            <a:r>
              <a:rPr lang="en-US" dirty="0">
                <a:latin typeface="Open Sans" panose="020B0606030504020204"/>
              </a:rPr>
              <a:t>इसके अलावा 1986 में लगभग 2,40,000 श्रमिकों को बुलाया </a:t>
            </a:r>
            <a:r>
              <a:rPr lang="en-US" dirty="0" err="1">
                <a:latin typeface="Open Sans" panose="020B0606030504020204"/>
              </a:rPr>
              <a:t>गया</a:t>
            </a:r>
            <a:r>
              <a:rPr lang="en-US" dirty="0">
                <a:latin typeface="Open Sans" panose="020B0606030504020204"/>
              </a:rPr>
              <a:t> </a:t>
            </a:r>
            <a:r>
              <a:rPr lang="en-US" dirty="0" err="1">
                <a:latin typeface="Open Sans" panose="020B0606030504020204"/>
              </a:rPr>
              <a:t>था</a:t>
            </a:r>
            <a:r>
              <a:rPr lang="en-US" dirty="0">
                <a:latin typeface="Open Sans" panose="020B0606030504020204"/>
              </a:rPr>
              <a:t>|</a:t>
            </a:r>
          </a:p>
          <a:p>
            <a:pPr algn="l" rtl="0">
              <a:buNone/>
            </a:pPr>
            <a:endParaRPr lang="en-US" dirty="0">
              <a:latin typeface="Open Sans" panose="020B0606030504020204"/>
            </a:endParaRPr>
          </a:p>
          <a:p>
            <a:pPr>
              <a:buFont typeface="Wingdings" pitchFamily="2" charset="2"/>
              <a:buChar char="q"/>
            </a:pPr>
            <a:r>
              <a:rPr lang="hi-IN" dirty="0">
                <a:latin typeface="Open Sans" panose="020B0606030504020204"/>
              </a:rPr>
              <a:t>1987 में, रिएक्टर में प्रमुख गतिविधियों में भाग लेने के लिए और रिएक्टर के आसपास के 30 किमी क्षेत्र में 1990 तक अवशिष्ट सफाई गतिविधियां जारी रहीं।</a:t>
            </a:r>
            <a:endParaRPr lang="en-US" dirty="0">
              <a:latin typeface="Open Sans" panose="020B0606030504020204"/>
            </a:endParaRPr>
          </a:p>
        </p:txBody>
      </p:sp>
      <p:sp>
        <p:nvSpPr>
          <p:cNvPr id="7172" name="PPT 2 -">
            <a:extLst>
              <a:ext uri="{FF2B5EF4-FFF2-40B4-BE49-F238E27FC236}">
                <a16:creationId xmlns:a16="http://schemas.microsoft.com/office/drawing/2014/main" id="{3E1037E9-326F-F4DC-B5EF-34C7C7604BDD}"/>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rtl="0">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पीपीटी 2 -</a:t>
            </a:r>
          </a:p>
        </p:txBody>
      </p:sp>
      <p:sp>
        <p:nvSpPr>
          <p:cNvPr id="7173" name="Rectangle">
            <a:extLst>
              <a:ext uri="{FF2B5EF4-FFF2-40B4-BE49-F238E27FC236}">
                <a16:creationId xmlns:a16="http://schemas.microsoft.com/office/drawing/2014/main" id="{28245DA6-660A-B5EE-144D-4E4E33EB8279}"/>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D889DC5C-AA6B-6702-FB96-DA1BCDB1EB26}"/>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algn="l" rtl="0" fontAlgn="base">
                <a:lnSpc>
                  <a:spcPct val="100000"/>
                </a:lnSpc>
                <a:spcBef>
                  <a:spcPts val="300"/>
                </a:spcBef>
                <a:spcAft>
                  <a:spcPct val="0"/>
                </a:spcAft>
                <a:buFontTx/>
                <a:buNone/>
              </a:pPr>
              <a:t>15</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8B644B00-ADB8-5EF6-03F1-3BCA9D486D96}"/>
              </a:ext>
            </a:extLst>
          </p:cNvPr>
          <p:cNvSpPr txBox="1"/>
          <p:nvPr/>
        </p:nvSpPr>
        <p:spPr>
          <a:xfrm>
            <a:off x="228601" y="1406525"/>
            <a:ext cx="3698874" cy="694602"/>
          </a:xfrm>
          <a:prstGeom prst="rect">
            <a:avLst/>
          </a:prstGeom>
          <a:ln w="12700">
            <a:miter lim="400000"/>
          </a:ln>
        </p:spPr>
        <p:txBody>
          <a:bodyPr wrap="square"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100000"/>
              </a:lnSpc>
              <a:defRPr/>
            </a:pPr>
            <a:r>
              <a:rPr lang="en-US" sz="4000" dirty="0">
                <a:solidFill>
                  <a:srgbClr val="FF0000"/>
                </a:solidFill>
              </a:rPr>
              <a:t>निकास</a:t>
            </a:r>
          </a:p>
        </p:txBody>
      </p:sp>
      <p:pic>
        <p:nvPicPr>
          <p:cNvPr id="7176" name="Picture 1">
            <a:extLst>
              <a:ext uri="{FF2B5EF4-FFF2-40B4-BE49-F238E27FC236}">
                <a16:creationId xmlns:a16="http://schemas.microsoft.com/office/drawing/2014/main" id="{7FF45DF0-AF34-5373-CA73-B735F655065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004C6BEE-3CDB-602A-CE5F-3E478E7FA21C}"/>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852283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3122F-AA10-E8FA-3157-0AB302019A37}"/>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62C08FF9-AC51-BC29-05C1-B737DA1F2364}"/>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lgn="l" rtl="0">
              <a:lnSpc>
                <a:spcPct val="200000"/>
              </a:lnSpc>
            </a:pPr>
            <a:endParaRPr lang="en-US" sz="2800" dirty="0">
              <a:latin typeface="Open Sans" panose="020B0606030504020204"/>
            </a:endParaRPr>
          </a:p>
          <a:p>
            <a:pPr algn="l" rtl="0">
              <a:lnSpc>
                <a:spcPct val="150000"/>
              </a:lnSpc>
            </a:pPr>
            <a:endParaRPr lang="en-US" sz="2800" dirty="0">
              <a:latin typeface="Open Sans" panose="020B0606030504020204"/>
            </a:endParaRPr>
          </a:p>
          <a:p>
            <a:pPr algn="l" rtl="0">
              <a:lnSpc>
                <a:spcPct val="150000"/>
              </a:lnSpc>
            </a:pPr>
            <a:r>
              <a:rPr lang="en-US" sz="2800" dirty="0">
                <a:latin typeface="Open Sans" panose="020B0606030504020204"/>
              </a:rPr>
              <a:t>कुल मिलाकर लगभग 6,00,000 व्यक्तियों को “परिसमापक” का विशेष दर्जा प्राप्त हुआ।</a:t>
            </a:r>
          </a:p>
        </p:txBody>
      </p:sp>
      <p:sp>
        <p:nvSpPr>
          <p:cNvPr id="7172" name="PPT 2 -">
            <a:extLst>
              <a:ext uri="{FF2B5EF4-FFF2-40B4-BE49-F238E27FC236}">
                <a16:creationId xmlns:a16="http://schemas.microsoft.com/office/drawing/2014/main" id="{3E1037E9-326F-F4DC-B5EF-34C7C7604BDD}"/>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rtl="0">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पीपीटी 2 -</a:t>
            </a:r>
          </a:p>
        </p:txBody>
      </p:sp>
      <p:sp>
        <p:nvSpPr>
          <p:cNvPr id="7173" name="Rectangle">
            <a:extLst>
              <a:ext uri="{FF2B5EF4-FFF2-40B4-BE49-F238E27FC236}">
                <a16:creationId xmlns:a16="http://schemas.microsoft.com/office/drawing/2014/main" id="{28245DA6-660A-B5EE-144D-4E4E33EB8279}"/>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D889DC5C-AA6B-6702-FB96-DA1BCDB1EB26}"/>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algn="l" rtl="0" fontAlgn="base">
                <a:lnSpc>
                  <a:spcPct val="100000"/>
                </a:lnSpc>
                <a:spcBef>
                  <a:spcPts val="300"/>
                </a:spcBef>
                <a:spcAft>
                  <a:spcPct val="0"/>
                </a:spcAft>
                <a:buFontTx/>
                <a:buNone/>
              </a:pPr>
              <a:t>16</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8B644B00-ADB8-5EF6-03F1-3BCA9D486D96}"/>
              </a:ext>
            </a:extLst>
          </p:cNvPr>
          <p:cNvSpPr txBox="1"/>
          <p:nvPr/>
        </p:nvSpPr>
        <p:spPr>
          <a:xfrm>
            <a:off x="228601" y="1406525"/>
            <a:ext cx="3698874" cy="1310155"/>
          </a:xfrm>
          <a:prstGeom prst="rect">
            <a:avLst/>
          </a:prstGeom>
          <a:ln w="12700">
            <a:miter lim="400000"/>
          </a:ln>
        </p:spPr>
        <p:txBody>
          <a:bodyPr wrap="square"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100000"/>
              </a:lnSpc>
              <a:defRPr/>
            </a:pPr>
            <a:r>
              <a:rPr lang="en-US" sz="4000" dirty="0" err="1">
                <a:solidFill>
                  <a:srgbClr val="FF0000"/>
                </a:solidFill>
              </a:rPr>
              <a:t>जारी</a:t>
            </a:r>
            <a:r>
              <a:rPr lang="en-US" sz="4000" dirty="0">
                <a:solidFill>
                  <a:srgbClr val="FF0000"/>
                </a:solidFill>
              </a:rPr>
              <a:t>… निकासी</a:t>
            </a:r>
          </a:p>
        </p:txBody>
      </p:sp>
      <p:pic>
        <p:nvPicPr>
          <p:cNvPr id="7176" name="Picture 1">
            <a:extLst>
              <a:ext uri="{FF2B5EF4-FFF2-40B4-BE49-F238E27FC236}">
                <a16:creationId xmlns:a16="http://schemas.microsoft.com/office/drawing/2014/main" id="{7FF45DF0-AF34-5373-CA73-B735F655065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004C6BEE-3CDB-602A-CE5F-3E478E7FA21C}"/>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noChangeArrowheads="1"/>
          </p:cNvPicPr>
          <p:nvPr/>
        </p:nvPicPr>
        <p:blipFill>
          <a:blip r:embed="rId4"/>
          <a:srcRect/>
          <a:stretch>
            <a:fillRect/>
          </a:stretch>
        </p:blipFill>
        <p:spPr bwMode="auto">
          <a:xfrm>
            <a:off x="8330365" y="3391416"/>
            <a:ext cx="3379035" cy="26820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noChangeArrowheads="1"/>
          </p:cNvPicPr>
          <p:nvPr/>
        </p:nvPicPr>
        <p:blipFill>
          <a:blip r:embed="rId5"/>
          <a:srcRect/>
          <a:stretch>
            <a:fillRect/>
          </a:stretch>
        </p:blipFill>
        <p:spPr bwMode="auto">
          <a:xfrm>
            <a:off x="4829226" y="3429000"/>
            <a:ext cx="3421517" cy="26444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4826703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3122F-AA10-E8FA-3157-0AB302019A37}"/>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62C08FF9-AC51-BC29-05C1-B737DA1F2364}"/>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lgn="l" rtl="0">
              <a:defRPr/>
            </a:pPr>
            <a:endParaRPr dirty="0"/>
          </a:p>
        </p:txBody>
      </p:sp>
      <p:sp>
        <p:nvSpPr>
          <p:cNvPr id="7172" name="PPT 2 -">
            <a:extLst>
              <a:ext uri="{FF2B5EF4-FFF2-40B4-BE49-F238E27FC236}">
                <a16:creationId xmlns:a16="http://schemas.microsoft.com/office/drawing/2014/main" id="{3E1037E9-326F-F4DC-B5EF-34C7C7604BDD}"/>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rtl="0">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पीपीटी 2 -</a:t>
            </a:r>
          </a:p>
        </p:txBody>
      </p:sp>
      <p:sp>
        <p:nvSpPr>
          <p:cNvPr id="7173" name="Rectangle">
            <a:extLst>
              <a:ext uri="{FF2B5EF4-FFF2-40B4-BE49-F238E27FC236}">
                <a16:creationId xmlns:a16="http://schemas.microsoft.com/office/drawing/2014/main" id="{28245DA6-660A-B5EE-144D-4E4E33EB8279}"/>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D889DC5C-AA6B-6702-FB96-DA1BCDB1EB26}"/>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algn="l" rtl="0" fontAlgn="base">
                <a:lnSpc>
                  <a:spcPct val="100000"/>
                </a:lnSpc>
                <a:spcBef>
                  <a:spcPts val="300"/>
                </a:spcBef>
                <a:spcAft>
                  <a:spcPct val="0"/>
                </a:spcAft>
                <a:buFontTx/>
                <a:buNone/>
              </a:pPr>
              <a:t>17</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8B644B00-ADB8-5EF6-03F1-3BCA9D486D96}"/>
              </a:ext>
            </a:extLst>
          </p:cNvPr>
          <p:cNvSpPr txBox="1"/>
          <p:nvPr/>
        </p:nvSpPr>
        <p:spPr>
          <a:xfrm>
            <a:off x="228601" y="1406525"/>
            <a:ext cx="3698874" cy="1433265"/>
          </a:xfrm>
          <a:prstGeom prst="rect">
            <a:avLst/>
          </a:prstGeom>
          <a:ln w="12700">
            <a:miter lim="400000"/>
          </a:ln>
        </p:spPr>
        <p:txBody>
          <a:bodyPr wrap="square"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100000"/>
              </a:lnSpc>
              <a:defRPr/>
            </a:pPr>
            <a:r>
              <a:rPr lang="en-US" sz="4000" dirty="0" err="1">
                <a:solidFill>
                  <a:srgbClr val="FF0000"/>
                </a:solidFill>
              </a:rPr>
              <a:t>जारी</a:t>
            </a:r>
            <a:r>
              <a:rPr lang="en-US" sz="4000" dirty="0">
                <a:solidFill>
                  <a:srgbClr val="FF0000"/>
                </a:solidFill>
              </a:rPr>
              <a:t>…        </a:t>
            </a:r>
          </a:p>
          <a:p>
            <a:pPr algn="l" rtl="0">
              <a:lnSpc>
                <a:spcPct val="100000"/>
              </a:lnSpc>
              <a:defRPr/>
            </a:pPr>
            <a:r>
              <a:rPr lang="en-US" sz="4800" dirty="0" err="1">
                <a:solidFill>
                  <a:srgbClr val="FF0000"/>
                </a:solidFill>
              </a:rPr>
              <a:t>साफ</a:t>
            </a:r>
            <a:r>
              <a:rPr lang="en-US" sz="4800" dirty="0">
                <a:solidFill>
                  <a:srgbClr val="FF0000"/>
                </a:solidFill>
              </a:rPr>
              <a:t> - सफाई</a:t>
            </a:r>
            <a:endParaRPr lang="en-US" sz="4000" dirty="0">
              <a:solidFill>
                <a:srgbClr val="FF0000"/>
              </a:solidFill>
            </a:endParaRPr>
          </a:p>
        </p:txBody>
      </p:sp>
      <p:pic>
        <p:nvPicPr>
          <p:cNvPr id="7176" name="Picture 1">
            <a:extLst>
              <a:ext uri="{FF2B5EF4-FFF2-40B4-BE49-F238E27FC236}">
                <a16:creationId xmlns:a16="http://schemas.microsoft.com/office/drawing/2014/main" id="{7FF45DF0-AF34-5373-CA73-B735F655065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004C6BEE-3CDB-602A-CE5F-3E478E7FA21C}"/>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p:cNvPicPr>
            <a:picLocks noChangeAspect="1" noChangeArrowheads="1"/>
          </p:cNvPicPr>
          <p:nvPr/>
        </p:nvPicPr>
        <p:blipFill>
          <a:blip r:embed="rId4"/>
          <a:srcRect/>
          <a:stretch>
            <a:fillRect/>
          </a:stretch>
        </p:blipFill>
        <p:spPr bwMode="auto">
          <a:xfrm>
            <a:off x="4214682" y="1274885"/>
            <a:ext cx="3352800" cy="2133600"/>
          </a:xfrm>
          <a:prstGeom prst="rect">
            <a:avLst/>
          </a:prstGeom>
          <a:ln>
            <a:noFill/>
          </a:ln>
          <a:effectLst>
            <a:outerShdw blurRad="292100" dist="139700" dir="2700000" algn="tl" rotWithShape="0">
              <a:srgbClr val="333333">
                <a:alpha val="65000"/>
              </a:srgbClr>
            </a:outerShdw>
          </a:effectLst>
        </p:spPr>
      </p:pic>
      <p:pic>
        <p:nvPicPr>
          <p:cNvPr id="14" name="Picture 3"/>
          <p:cNvPicPr>
            <a:picLocks noChangeAspect="1" noChangeArrowheads="1"/>
          </p:cNvPicPr>
          <p:nvPr/>
        </p:nvPicPr>
        <p:blipFill>
          <a:blip r:embed="rId5"/>
          <a:srcRect/>
          <a:stretch>
            <a:fillRect/>
          </a:stretch>
        </p:blipFill>
        <p:spPr bwMode="auto">
          <a:xfrm>
            <a:off x="7614378" y="1274885"/>
            <a:ext cx="4530726" cy="4267200"/>
          </a:xfrm>
          <a:prstGeom prst="rect">
            <a:avLst/>
          </a:prstGeom>
          <a:ln>
            <a:noFill/>
          </a:ln>
          <a:effectLst>
            <a:outerShdw blurRad="292100" dist="139700" dir="2700000" algn="tl" rotWithShape="0">
              <a:srgbClr val="333333">
                <a:alpha val="65000"/>
              </a:srgbClr>
            </a:outerShdw>
          </a:effectLst>
        </p:spPr>
      </p:pic>
      <p:pic>
        <p:nvPicPr>
          <p:cNvPr id="15" name="Picture 4"/>
          <p:cNvPicPr>
            <a:picLocks noChangeAspect="1" noChangeArrowheads="1"/>
          </p:cNvPicPr>
          <p:nvPr/>
        </p:nvPicPr>
        <p:blipFill>
          <a:blip r:embed="rId6"/>
          <a:srcRect/>
          <a:stretch>
            <a:fillRect/>
          </a:stretch>
        </p:blipFill>
        <p:spPr bwMode="auto">
          <a:xfrm>
            <a:off x="4238130" y="3379183"/>
            <a:ext cx="3352800" cy="2235200"/>
          </a:xfrm>
          <a:prstGeom prst="rect">
            <a:avLst/>
          </a:prstGeom>
          <a:ln>
            <a:noFill/>
          </a:ln>
          <a:effectLst>
            <a:outerShdw blurRad="292100" dist="139700" dir="2700000" algn="tl" rotWithShape="0">
              <a:srgbClr val="333333">
                <a:alpha val="65000"/>
              </a:srgbClr>
            </a:outerShdw>
          </a:effectLst>
        </p:spPr>
      </p:pic>
      <p:sp>
        <p:nvSpPr>
          <p:cNvPr id="16" name="TextBox 15"/>
          <p:cNvSpPr txBox="1"/>
          <p:nvPr/>
        </p:nvSpPr>
        <p:spPr>
          <a:xfrm>
            <a:off x="5008214" y="5670912"/>
            <a:ext cx="7136889" cy="923330"/>
          </a:xfrm>
          <a:prstGeom prst="rect">
            <a:avLst/>
          </a:prstGeom>
          <a:noFill/>
        </p:spPr>
        <p:txBody>
          <a:bodyPr wrap="square" rtlCol="0">
            <a:spAutoFit/>
          </a:bodyPr>
          <a:lstStyle/>
          <a:p>
            <a:pPr algn="ctr"/>
            <a:r>
              <a:rPr lang="en-US" b="1" dirty="0">
                <a:latin typeface="Bahnschrift Light SemiCondensed" pitchFamily="34" charset="0"/>
              </a:rPr>
              <a:t>About 3,00,000 to 6,00,000 people were involved in the clean-up of the 30 kilometers of evacuation area around the plant in the years following the melting of the plant.</a:t>
            </a:r>
          </a:p>
        </p:txBody>
      </p:sp>
    </p:spTree>
    <p:extLst>
      <p:ext uri="{BB962C8B-B14F-4D97-AF65-F5344CB8AC3E}">
        <p14:creationId xmlns:p14="http://schemas.microsoft.com/office/powerpoint/2010/main" val="35294942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3122F-AA10-E8FA-3157-0AB302019A37}"/>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62C08FF9-AC51-BC29-05C1-B737DA1F2364}"/>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lgn="l" rtl="0">
              <a:defRPr/>
            </a:pPr>
            <a:endParaRPr dirty="0"/>
          </a:p>
        </p:txBody>
      </p:sp>
      <p:sp>
        <p:nvSpPr>
          <p:cNvPr id="7171"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6AC0C73D-3ACF-8A2A-80ED-9BEE6E5FBCF5}"/>
              </a:ext>
            </a:extLst>
          </p:cNvPr>
          <p:cNvSpPr txBox="1">
            <a:spLocks noChangeArrowheads="1"/>
          </p:cNvSpPr>
          <p:nvPr/>
        </p:nvSpPr>
        <p:spPr bwMode="auto">
          <a:xfrm>
            <a:off x="4494091" y="993712"/>
            <a:ext cx="7537450" cy="6029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spAutoFit/>
          </a:bodyPr>
          <a:lstStyle>
            <a:lvl1pPr defTabSz="1895475">
              <a:lnSpc>
                <a:spcPct val="90000"/>
              </a:lnSpc>
              <a:spcBef>
                <a:spcPts val="1000"/>
              </a:spcBef>
              <a:buFont typeface="Arial" panose="020B0604020202020204" pitchFamily="34" charset="0"/>
              <a:buChar char="•"/>
              <a:tabLst>
                <a:tab pos="2286000" algn="l"/>
                <a:tab pos="3644900" algn="l"/>
                <a:tab pos="5029200" algn="l"/>
                <a:tab pos="6388100" algn="l"/>
              </a:tabLst>
              <a:defRPr sz="2800">
                <a:solidFill>
                  <a:schemeClr val="tx1"/>
                </a:solidFill>
                <a:latin typeface="Calibri" panose="020F0502020204030204" pitchFamily="34" charset="0"/>
              </a:defRPr>
            </a:lvl1pPr>
            <a:lvl2pPr marL="742950" indent="-28575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400">
                <a:solidFill>
                  <a:schemeClr val="tx1"/>
                </a:solidFill>
                <a:latin typeface="Calibri" panose="020F0502020204030204" pitchFamily="34" charset="0"/>
              </a:defRPr>
            </a:lvl2pPr>
            <a:lvl3pPr marL="11430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000">
                <a:solidFill>
                  <a:schemeClr val="tx1"/>
                </a:solidFill>
                <a:latin typeface="Calibri" panose="020F0502020204030204" pitchFamily="34" charset="0"/>
              </a:defRPr>
            </a:lvl3pPr>
            <a:lvl4pPr marL="16002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4pPr>
            <a:lvl5pPr marL="20574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5pPr>
            <a:lvl6pPr marL="25146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6pPr>
            <a:lvl7pPr marL="29718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7pPr>
            <a:lvl8pPr marL="34290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8pPr>
            <a:lvl9pPr marL="38862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9pPr>
          </a:lstStyle>
          <a:p>
            <a:pPr algn="l" rtl="0">
              <a:lnSpc>
                <a:spcPct val="150000"/>
              </a:lnSpc>
              <a:buFont typeface="Wingdings" pitchFamily="2" charset="2"/>
              <a:buChar char="q"/>
            </a:pPr>
            <a:r>
              <a:rPr lang="en-US" sz="2600" dirty="0">
                <a:latin typeface="Open Sans" panose="020B0606030504020204"/>
              </a:rPr>
              <a:t>कई लोग </a:t>
            </a:r>
            <a:r>
              <a:rPr lang="en-US" sz="2600" dirty="0" err="1">
                <a:latin typeface="Open Sans" panose="020B0606030504020204"/>
              </a:rPr>
              <a:t>कुछ</a:t>
            </a:r>
            <a:r>
              <a:rPr lang="en-US" sz="2600" dirty="0">
                <a:latin typeface="Open Sans" panose="020B0606030504020204"/>
              </a:rPr>
              <a:t> </a:t>
            </a:r>
            <a:r>
              <a:rPr lang="en-US" sz="2600" dirty="0" err="1">
                <a:latin typeface="Open Sans" panose="020B0606030504020204"/>
              </a:rPr>
              <a:t>बाहरी</a:t>
            </a:r>
            <a:r>
              <a:rPr lang="en-US" sz="2600" dirty="0">
                <a:latin typeface="Open Sans" panose="020B0606030504020204"/>
              </a:rPr>
              <a:t> विकिरण की खुराक को अवशोषित करते हैं, इससे तीव्र विकिरण सिंड्रोम (एआरएस) हो सकता है</a:t>
            </a:r>
          </a:p>
          <a:p>
            <a:pPr algn="l" rtl="0">
              <a:lnSpc>
                <a:spcPct val="150000"/>
              </a:lnSpc>
              <a:buFont typeface="Wingdings" pitchFamily="2" charset="2"/>
              <a:buChar char="q"/>
            </a:pPr>
            <a:r>
              <a:rPr lang="en-US" sz="2600" dirty="0">
                <a:latin typeface="Open Sans" panose="020B0606030504020204"/>
              </a:rPr>
              <a:t>बेलारूसी डॉक्टरों ने चेरनोबिल आपदा से अपने लोगों के स्वास्थ्य पर निम्नलिखित प्रभावों की पहचान की है:</a:t>
            </a:r>
          </a:p>
          <a:p>
            <a:pPr>
              <a:lnSpc>
                <a:spcPct val="150000"/>
              </a:lnSpc>
              <a:buFont typeface="Wingdings" pitchFamily="2" charset="2"/>
              <a:buChar char="q"/>
            </a:pPr>
            <a:r>
              <a:rPr lang="en-US" sz="2600" b="1" dirty="0" err="1">
                <a:latin typeface="Open Sans" panose="020B0606030504020204"/>
              </a:rPr>
              <a:t>कैंसर</a:t>
            </a:r>
            <a:r>
              <a:rPr lang="en-US" sz="2600" b="1" dirty="0">
                <a:latin typeface="Open Sans" panose="020B0606030504020204"/>
              </a:rPr>
              <a:t> </a:t>
            </a:r>
            <a:r>
              <a:rPr lang="en-US" sz="2600" dirty="0" err="1">
                <a:latin typeface="Open Sans" panose="020B0606030504020204"/>
              </a:rPr>
              <a:t>और</a:t>
            </a:r>
            <a:r>
              <a:rPr lang="hi-IN" sz="2600" dirty="0">
                <a:latin typeface="Open Sans" panose="020B0606030504020204"/>
              </a:rPr>
              <a:t> </a:t>
            </a:r>
            <a:r>
              <a:rPr lang="en-US" sz="2600" b="1" dirty="0" err="1">
                <a:latin typeface="Open Sans" panose="020B0606030504020204"/>
              </a:rPr>
              <a:t>ल्यूकेमिया</a:t>
            </a:r>
            <a:r>
              <a:rPr lang="en-US" sz="2600" b="1" dirty="0">
                <a:latin typeface="Open Sans" panose="020B0606030504020204"/>
              </a:rPr>
              <a:t> </a:t>
            </a:r>
            <a:r>
              <a:rPr lang="en-US" sz="2600" dirty="0" err="1">
                <a:latin typeface="Open Sans" panose="020B0606030504020204"/>
              </a:rPr>
              <a:t>की</a:t>
            </a:r>
            <a:r>
              <a:rPr lang="en-US" sz="2600" dirty="0">
                <a:latin typeface="Open Sans" panose="020B0606030504020204"/>
              </a:rPr>
              <a:t> </a:t>
            </a:r>
            <a:r>
              <a:rPr lang="en-US" sz="2600" dirty="0" err="1">
                <a:latin typeface="Open Sans" panose="020B0606030504020204"/>
              </a:rPr>
              <a:t>घटनाओं</a:t>
            </a:r>
            <a:r>
              <a:rPr lang="en-US" sz="2600" dirty="0">
                <a:latin typeface="Open Sans" panose="020B0606030504020204"/>
              </a:rPr>
              <a:t> </a:t>
            </a:r>
            <a:r>
              <a:rPr lang="en-US" sz="2600" dirty="0" err="1">
                <a:latin typeface="Open Sans" panose="020B0606030504020204"/>
              </a:rPr>
              <a:t>में</a:t>
            </a:r>
            <a:r>
              <a:rPr lang="en-US" sz="2600" dirty="0">
                <a:latin typeface="Open Sans" panose="020B0606030504020204"/>
              </a:rPr>
              <a:t> 100% </a:t>
            </a:r>
            <a:r>
              <a:rPr lang="en-US" sz="2600" dirty="0" err="1">
                <a:latin typeface="Open Sans" panose="020B0606030504020204"/>
              </a:rPr>
              <a:t>वृद्धि</a:t>
            </a:r>
            <a:r>
              <a:rPr lang="hi-IN" sz="2600" dirty="0">
                <a:latin typeface="Open Sans" panose="020B0606030504020204"/>
              </a:rPr>
              <a:t> </a:t>
            </a:r>
            <a:r>
              <a:rPr lang="en-US" sz="2600" b="1" dirty="0">
                <a:latin typeface="Open Sans" panose="020B0606030504020204"/>
              </a:rPr>
              <a:t>.</a:t>
            </a:r>
          </a:p>
          <a:p>
            <a:pPr algn="l" rtl="0">
              <a:lnSpc>
                <a:spcPct val="150000"/>
              </a:lnSpc>
              <a:buFont typeface="Wingdings" pitchFamily="2" charset="2"/>
              <a:buChar char="q"/>
            </a:pPr>
            <a:r>
              <a:rPr lang="en-US" sz="2600" dirty="0">
                <a:latin typeface="Open Sans" panose="020B0606030504020204"/>
              </a:rPr>
              <a:t>250% </a:t>
            </a:r>
            <a:r>
              <a:rPr lang="en-US" sz="2600" dirty="0" err="1">
                <a:latin typeface="Open Sans" panose="020B0606030504020204"/>
              </a:rPr>
              <a:t>की</a:t>
            </a:r>
            <a:r>
              <a:rPr lang="en-US" sz="2600" dirty="0">
                <a:latin typeface="Open Sans" panose="020B0606030504020204"/>
              </a:rPr>
              <a:t> </a:t>
            </a:r>
            <a:r>
              <a:rPr lang="en-US" sz="2600" dirty="0" err="1">
                <a:latin typeface="Open Sans" panose="020B0606030504020204"/>
              </a:rPr>
              <a:t>वृद्धि</a:t>
            </a:r>
            <a:r>
              <a:rPr lang="hi-IN" sz="2600" dirty="0">
                <a:latin typeface="Open Sans" panose="020B0606030504020204"/>
              </a:rPr>
              <a:t> </a:t>
            </a:r>
            <a:r>
              <a:rPr lang="en-US" sz="2600" b="1" dirty="0" err="1">
                <a:latin typeface="Open Sans" panose="020B0606030504020204"/>
              </a:rPr>
              <a:t>जन्मजात</a:t>
            </a:r>
            <a:r>
              <a:rPr lang="en-US" sz="2600" b="1" dirty="0">
                <a:latin typeface="Open Sans" panose="020B0606030504020204"/>
              </a:rPr>
              <a:t> </a:t>
            </a:r>
            <a:r>
              <a:rPr lang="en-US" sz="2600" b="1" dirty="0" err="1">
                <a:latin typeface="Open Sans" panose="020B0606030504020204"/>
              </a:rPr>
              <a:t>विकृतियाँ</a:t>
            </a:r>
            <a:r>
              <a:rPr lang="en-US" sz="2600" b="1" dirty="0">
                <a:latin typeface="Open Sans" panose="020B0606030504020204"/>
              </a:rPr>
              <a:t>|</a:t>
            </a:r>
            <a:endParaRPr lang="en-US" sz="2600" dirty="0">
              <a:latin typeface="Open Sans" panose="020B0606030504020204"/>
            </a:endParaRPr>
          </a:p>
          <a:p>
            <a:pPr algn="l" rtl="0">
              <a:lnSpc>
                <a:spcPct val="150000"/>
              </a:lnSpc>
              <a:buFont typeface="Wingdings" pitchFamily="2" charset="2"/>
              <a:buChar char="q"/>
            </a:pPr>
            <a:r>
              <a:rPr lang="en-US" sz="2600" dirty="0">
                <a:latin typeface="Open Sans" panose="020B0606030504020204"/>
              </a:rPr>
              <a:t>"चेरनोबिल एड्स" - यह शब्द डॉक्टर बीमारी का वर्णन करने के लिए इस्तेमाल कर रहे हैं</a:t>
            </a:r>
          </a:p>
          <a:p>
            <a:pPr algn="l" rtl="0">
              <a:lnSpc>
                <a:spcPct val="150000"/>
              </a:lnSpc>
              <a:buFont typeface="Wingdings" pitchFamily="2" charset="2"/>
              <a:buChar char="q"/>
            </a:pPr>
            <a:endParaRPr lang="en-US" sz="2600" dirty="0">
              <a:latin typeface="Open Sans" panose="020B0606030504020204"/>
            </a:endParaRPr>
          </a:p>
        </p:txBody>
      </p:sp>
      <p:sp>
        <p:nvSpPr>
          <p:cNvPr id="7172" name="PPT 2 -">
            <a:extLst>
              <a:ext uri="{FF2B5EF4-FFF2-40B4-BE49-F238E27FC236}">
                <a16:creationId xmlns:a16="http://schemas.microsoft.com/office/drawing/2014/main" id="{3E1037E9-326F-F4DC-B5EF-34C7C7604BDD}"/>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rtl="0">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पीपीटी 2 -</a:t>
            </a:r>
          </a:p>
        </p:txBody>
      </p:sp>
      <p:sp>
        <p:nvSpPr>
          <p:cNvPr id="7173" name="Rectangle">
            <a:extLst>
              <a:ext uri="{FF2B5EF4-FFF2-40B4-BE49-F238E27FC236}">
                <a16:creationId xmlns:a16="http://schemas.microsoft.com/office/drawing/2014/main" id="{28245DA6-660A-B5EE-144D-4E4E33EB8279}"/>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D889DC5C-AA6B-6702-FB96-DA1BCDB1EB26}"/>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algn="l" rtl="0" fontAlgn="base">
                <a:lnSpc>
                  <a:spcPct val="100000"/>
                </a:lnSpc>
                <a:spcBef>
                  <a:spcPts val="300"/>
                </a:spcBef>
                <a:spcAft>
                  <a:spcPct val="0"/>
                </a:spcAft>
                <a:buFontTx/>
                <a:buNone/>
              </a:pPr>
              <a:t>18</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8B644B00-ADB8-5EF6-03F1-3BCA9D486D96}"/>
              </a:ext>
            </a:extLst>
          </p:cNvPr>
          <p:cNvSpPr txBox="1"/>
          <p:nvPr/>
        </p:nvSpPr>
        <p:spPr>
          <a:xfrm>
            <a:off x="228601" y="1406525"/>
            <a:ext cx="3698874" cy="1310155"/>
          </a:xfrm>
          <a:prstGeom prst="rect">
            <a:avLst/>
          </a:prstGeom>
          <a:ln w="12700">
            <a:miter lim="400000"/>
          </a:ln>
        </p:spPr>
        <p:txBody>
          <a:bodyPr wrap="square"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100000"/>
              </a:lnSpc>
              <a:defRPr/>
            </a:pPr>
            <a:r>
              <a:rPr lang="en-US" sz="4000" dirty="0">
                <a:solidFill>
                  <a:srgbClr val="FF0000"/>
                </a:solidFill>
              </a:rPr>
              <a:t>विकिरणों का प्रभाव</a:t>
            </a:r>
          </a:p>
        </p:txBody>
      </p:sp>
      <p:pic>
        <p:nvPicPr>
          <p:cNvPr id="7176" name="Picture 1">
            <a:extLst>
              <a:ext uri="{FF2B5EF4-FFF2-40B4-BE49-F238E27FC236}">
                <a16:creationId xmlns:a16="http://schemas.microsoft.com/office/drawing/2014/main" id="{7FF45DF0-AF34-5373-CA73-B735F655065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004C6BEE-3CDB-602A-CE5F-3E478E7FA21C}"/>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002548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3122F-AA10-E8FA-3157-0AB302019A37}"/>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62C08FF9-AC51-BC29-05C1-B737DA1F2364}"/>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lgn="l" rtl="0">
              <a:defRPr/>
            </a:pPr>
            <a:endParaRPr dirty="0"/>
          </a:p>
        </p:txBody>
      </p:sp>
      <p:sp>
        <p:nvSpPr>
          <p:cNvPr id="7172" name="PPT 2 -">
            <a:extLst>
              <a:ext uri="{FF2B5EF4-FFF2-40B4-BE49-F238E27FC236}">
                <a16:creationId xmlns:a16="http://schemas.microsoft.com/office/drawing/2014/main" id="{3E1037E9-326F-F4DC-B5EF-34C7C7604BDD}"/>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rtl="0">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पीपीटी 2 -</a:t>
            </a:r>
          </a:p>
        </p:txBody>
      </p:sp>
      <p:sp>
        <p:nvSpPr>
          <p:cNvPr id="7173" name="Rectangle">
            <a:extLst>
              <a:ext uri="{FF2B5EF4-FFF2-40B4-BE49-F238E27FC236}">
                <a16:creationId xmlns:a16="http://schemas.microsoft.com/office/drawing/2014/main" id="{28245DA6-660A-B5EE-144D-4E4E33EB8279}"/>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D889DC5C-AA6B-6702-FB96-DA1BCDB1EB26}"/>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algn="l" rtl="0" fontAlgn="base">
                <a:lnSpc>
                  <a:spcPct val="100000"/>
                </a:lnSpc>
                <a:spcBef>
                  <a:spcPts val="300"/>
                </a:spcBef>
                <a:spcAft>
                  <a:spcPct val="0"/>
                </a:spcAft>
                <a:buFontTx/>
                <a:buNone/>
              </a:pPr>
              <a:t>19</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8B644B00-ADB8-5EF6-03F1-3BCA9D486D96}"/>
              </a:ext>
            </a:extLst>
          </p:cNvPr>
          <p:cNvSpPr txBox="1"/>
          <p:nvPr/>
        </p:nvSpPr>
        <p:spPr>
          <a:xfrm>
            <a:off x="228601" y="1406525"/>
            <a:ext cx="3698874" cy="1925708"/>
          </a:xfrm>
          <a:prstGeom prst="rect">
            <a:avLst/>
          </a:prstGeom>
          <a:ln w="12700">
            <a:miter lim="400000"/>
          </a:ln>
        </p:spPr>
        <p:txBody>
          <a:bodyPr wrap="square"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100000"/>
              </a:lnSpc>
              <a:defRPr/>
            </a:pPr>
            <a:r>
              <a:rPr lang="en-US" sz="4000" dirty="0">
                <a:solidFill>
                  <a:srgbClr val="FF0000"/>
                </a:solidFill>
              </a:rPr>
              <a:t>जारी.. </a:t>
            </a:r>
          </a:p>
          <a:p>
            <a:pPr algn="l" rtl="0">
              <a:lnSpc>
                <a:spcPct val="100000"/>
              </a:lnSpc>
              <a:defRPr/>
            </a:pPr>
            <a:r>
              <a:rPr lang="en-US" sz="4000" dirty="0" err="1">
                <a:solidFill>
                  <a:srgbClr val="FF0000"/>
                </a:solidFill>
              </a:rPr>
              <a:t>विकिरणों</a:t>
            </a:r>
            <a:r>
              <a:rPr lang="en-US" sz="4000" dirty="0">
                <a:solidFill>
                  <a:srgbClr val="FF0000"/>
                </a:solidFill>
              </a:rPr>
              <a:t> का प्रभाव</a:t>
            </a:r>
          </a:p>
        </p:txBody>
      </p:sp>
      <p:pic>
        <p:nvPicPr>
          <p:cNvPr id="7176" name="Picture 1">
            <a:extLst>
              <a:ext uri="{FF2B5EF4-FFF2-40B4-BE49-F238E27FC236}">
                <a16:creationId xmlns:a16="http://schemas.microsoft.com/office/drawing/2014/main" id="{7FF45DF0-AF34-5373-CA73-B735F655065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004C6BEE-3CDB-602A-CE5F-3E478E7FA21C}"/>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noChangeArrowheads="1"/>
          </p:cNvPicPr>
          <p:nvPr/>
        </p:nvPicPr>
        <p:blipFill>
          <a:blip r:embed="rId4"/>
          <a:srcRect/>
          <a:stretch>
            <a:fillRect/>
          </a:stretch>
        </p:blipFill>
        <p:spPr bwMode="auto">
          <a:xfrm>
            <a:off x="7918657" y="1701800"/>
            <a:ext cx="4191278" cy="2540000"/>
          </a:xfrm>
          <a:prstGeom prst="rect">
            <a:avLst/>
          </a:prstGeom>
          <a:ln>
            <a:noFill/>
          </a:ln>
          <a:effectLst>
            <a:outerShdw blurRad="292100" dist="139700" dir="2700000" algn="tl" rotWithShape="0">
              <a:srgbClr val="333333">
                <a:alpha val="65000"/>
              </a:srgbClr>
            </a:outerShdw>
          </a:effectLst>
        </p:spPr>
      </p:pic>
      <p:pic>
        <p:nvPicPr>
          <p:cNvPr id="16" name="Picture 15"/>
          <p:cNvPicPr>
            <a:picLocks noChangeAspect="1" noChangeArrowheads="1"/>
          </p:cNvPicPr>
          <p:nvPr/>
        </p:nvPicPr>
        <p:blipFill>
          <a:blip r:embed="rId5"/>
          <a:srcRect/>
          <a:stretch>
            <a:fillRect/>
          </a:stretch>
        </p:blipFill>
        <p:spPr bwMode="auto">
          <a:xfrm>
            <a:off x="4084637" y="1701800"/>
            <a:ext cx="3834020" cy="2489200"/>
          </a:xfrm>
          <a:prstGeom prst="rect">
            <a:avLst/>
          </a:prstGeom>
          <a:ln>
            <a:noFill/>
          </a:ln>
          <a:effectLst>
            <a:outerShdw blurRad="292100" dist="139700" dir="2700000" algn="tl" rotWithShape="0">
              <a:srgbClr val="333333">
                <a:alpha val="65000"/>
              </a:srgbClr>
            </a:outerShdw>
          </a:effectLst>
        </p:spPr>
      </p:pic>
      <p:pic>
        <p:nvPicPr>
          <p:cNvPr id="17" name="Picture 16"/>
          <p:cNvPicPr>
            <a:picLocks noChangeAspect="1" noChangeArrowheads="1"/>
          </p:cNvPicPr>
          <p:nvPr/>
        </p:nvPicPr>
        <p:blipFill>
          <a:blip r:embed="rId6"/>
          <a:srcRect/>
          <a:stretch>
            <a:fillRect/>
          </a:stretch>
        </p:blipFill>
        <p:spPr bwMode="auto">
          <a:xfrm>
            <a:off x="5438751" y="4343400"/>
            <a:ext cx="5147183" cy="2336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1877922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Upon completing this lesson, you will be able to:">
            <a:extLst>
              <a:ext uri="{FF2B5EF4-FFF2-40B4-BE49-F238E27FC236}">
                <a16:creationId xmlns:a16="http://schemas.microsoft.com/office/drawing/2014/main" id="{A5FBE620-7BE3-92C3-A3E9-BF1F4B96DB93}"/>
              </a:ext>
            </a:extLst>
          </p:cNvPr>
          <p:cNvSpPr txBox="1">
            <a:spLocks noChangeArrowheads="1"/>
          </p:cNvSpPr>
          <p:nvPr/>
        </p:nvSpPr>
        <p:spPr bwMode="auto">
          <a:xfrm>
            <a:off x="288925" y="1352551"/>
            <a:ext cx="3814763" cy="1771650"/>
          </a:xfrm>
          <a:prstGeom prst="rect">
            <a:avLst/>
          </a:pr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4618" tIns="44618" rIns="44618" bIns="44618"/>
          <a:lstStyle>
            <a:lvl1pPr defTabSz="1895475">
              <a:lnSpc>
                <a:spcPct val="90000"/>
              </a:lnSpc>
              <a:spcBef>
                <a:spcPts val="1000"/>
              </a:spcBef>
              <a:buFont typeface="Arial" panose="020B0604020202020204" pitchFamily="34" charset="0"/>
              <a:buChar char="•"/>
              <a:tabLst>
                <a:tab pos="2286000" algn="l"/>
                <a:tab pos="3644900" algn="l"/>
                <a:tab pos="5029200" algn="l"/>
                <a:tab pos="6388100" algn="l"/>
              </a:tabLst>
              <a:defRPr sz="2800">
                <a:solidFill>
                  <a:schemeClr val="tx1"/>
                </a:solidFill>
                <a:latin typeface="Calibri" panose="020F0502020204030204" pitchFamily="34" charset="0"/>
              </a:defRPr>
            </a:lvl1pPr>
            <a:lvl2pPr marL="685800" indent="45720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400">
                <a:solidFill>
                  <a:schemeClr val="tx1"/>
                </a:solidFill>
                <a:latin typeface="Calibri" panose="020F0502020204030204" pitchFamily="34" charset="0"/>
              </a:defRPr>
            </a:lvl2pPr>
            <a:lvl3pPr marL="1143000" indent="91440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000">
                <a:solidFill>
                  <a:schemeClr val="tx1"/>
                </a:solidFill>
                <a:latin typeface="Calibri" panose="020F0502020204030204" pitchFamily="34" charset="0"/>
              </a:defRPr>
            </a:lvl3pPr>
            <a:lvl4pPr marL="1600200" indent="1371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4pPr>
            <a:lvl5pPr marL="2057400" indent="18288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5pPr>
            <a:lvl6pPr marL="2514600" indent="18288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6pPr>
            <a:lvl7pPr marL="2971800" indent="18288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7pPr>
            <a:lvl8pPr marL="3429000" indent="18288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8pPr>
            <a:lvl9pPr marL="3886200" indent="18288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9pPr>
          </a:lstStyle>
          <a:p>
            <a:pPr algn="l" rtl="0">
              <a:lnSpc>
                <a:spcPct val="100000"/>
              </a:lnSpc>
              <a:spcBef>
                <a:spcPts val="2100"/>
              </a:spcBef>
              <a:buFontTx/>
              <a:buNone/>
            </a:pPr>
            <a:r>
              <a:rPr lang="en-US" altLang="en-US" sz="2400">
                <a:solidFill>
                  <a:srgbClr val="000000"/>
                </a:solidFill>
                <a:latin typeface="Open Sans" panose="020B0606030504020204" pitchFamily="34" charset="0"/>
                <a:cs typeface="Open Sans" panose="020B0606030504020204" pitchFamily="34" charset="0"/>
                <a:sym typeface="Open Sans" panose="020B0606030504020204" pitchFamily="34" charset="0"/>
              </a:rPr>
              <a:t>इस पाठ को पूरा करने पर आप निम्नलिखित कार्य करने में सक्षम होंगे:</a:t>
            </a:r>
          </a:p>
        </p:txBody>
      </p:sp>
      <p:sp>
        <p:nvSpPr>
          <p:cNvPr id="6147" name="OBJECTIVES">
            <a:extLst>
              <a:ext uri="{FF2B5EF4-FFF2-40B4-BE49-F238E27FC236}">
                <a16:creationId xmlns:a16="http://schemas.microsoft.com/office/drawing/2014/main" id="{07583870-BA09-0B93-D3D8-EE9553F27325}"/>
              </a:ext>
            </a:extLst>
          </p:cNvPr>
          <p:cNvSpPr txBox="1">
            <a:spLocks noChangeArrowheads="1"/>
          </p:cNvSpPr>
          <p:nvPr/>
        </p:nvSpPr>
        <p:spPr bwMode="auto">
          <a:xfrm>
            <a:off x="4330700" y="393700"/>
            <a:ext cx="2695575"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189547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189547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1895475">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189547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189547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189547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189547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189547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189547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a:lnSpc>
                <a:spcPct val="100000"/>
              </a:lnSpc>
              <a:spcBef>
                <a:spcPct val="0"/>
              </a:spcBef>
              <a:buFontTx/>
              <a:buNone/>
            </a:pPr>
            <a:r>
              <a:rPr lang="en-US" altLang="en-US" sz="3600" b="1">
                <a:solidFill>
                  <a:srgbClr val="C00000"/>
                </a:solidFill>
                <a:latin typeface="Open Sans" panose="020B0606030504020204" pitchFamily="34" charset="0"/>
                <a:cs typeface="Open Sans" panose="020B0606030504020204" pitchFamily="34" charset="0"/>
                <a:sym typeface="Open Sans" panose="020B0606030504020204" pitchFamily="34" charset="0"/>
              </a:rPr>
              <a:t>उद्देश्य</a:t>
            </a:r>
          </a:p>
        </p:txBody>
      </p:sp>
      <p:sp>
        <p:nvSpPr>
          <p:cNvPr id="6148" name="Slide Number">
            <a:extLst>
              <a:ext uri="{FF2B5EF4-FFF2-40B4-BE49-F238E27FC236}">
                <a16:creationId xmlns:a16="http://schemas.microsoft.com/office/drawing/2014/main" id="{45AF9D8A-AB82-A1AC-65C9-9018D9A03294}"/>
              </a:ext>
            </a:extLst>
          </p:cNvPr>
          <p:cNvSpPr>
            <a:spLocks noGrp="1" noChangeArrowheads="1"/>
          </p:cNvSpPr>
          <p:nvPr>
            <p:ph type="sldNum" sz="quarter" idx="10"/>
          </p:nvPr>
        </p:nvSpPr>
        <p:spPr bwMode="auto">
          <a:xfrm>
            <a:off x="11460163" y="6407150"/>
            <a:ext cx="193675" cy="338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fontAlgn="base">
              <a:lnSpc>
                <a:spcPct val="100000"/>
              </a:lnSpc>
              <a:spcBef>
                <a:spcPts val="300"/>
              </a:spcBef>
              <a:spcAft>
                <a:spcPct val="0"/>
              </a:spcAft>
              <a:buFontTx/>
              <a:buNone/>
            </a:pPr>
            <a:fld id="{C5AEF8F9-6E22-4F11-AAF0-1E6A6F641DC0}"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algn="l" rtl="0" fontAlgn="base">
                <a:lnSpc>
                  <a:spcPct val="100000"/>
                </a:lnSpc>
                <a:spcBef>
                  <a:spcPts val="300"/>
                </a:spcBef>
                <a:spcAft>
                  <a:spcPct val="0"/>
                </a:spcAft>
                <a:buFontTx/>
                <a:buNone/>
              </a:pPr>
              <a:t>2</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6149" name="List two steps to treat a closed wound.…">
            <a:extLst>
              <a:ext uri="{FF2B5EF4-FFF2-40B4-BE49-F238E27FC236}">
                <a16:creationId xmlns:a16="http://schemas.microsoft.com/office/drawing/2014/main" id="{B8747A0F-CCFF-13B3-49D2-340E4B6DF0DF}"/>
              </a:ext>
            </a:extLst>
          </p:cNvPr>
          <p:cNvSpPr txBox="1">
            <a:spLocks noChangeArrowheads="1"/>
          </p:cNvSpPr>
          <p:nvPr/>
        </p:nvSpPr>
        <p:spPr bwMode="auto">
          <a:xfrm>
            <a:off x="4826977" y="1871663"/>
            <a:ext cx="6633186" cy="4982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39142" tIns="39142" rIns="39142" bIns="39142">
            <a:spAutoFit/>
          </a:bodyPr>
          <a:lstStyle>
            <a:lvl1pPr marL="342900" indent="-342900" defTabSz="947738">
              <a:lnSpc>
                <a:spcPct val="90000"/>
              </a:lnSpc>
              <a:spcBef>
                <a:spcPts val="1000"/>
              </a:spcBef>
              <a:buFont typeface="Arial" panose="020B0604020202020204" pitchFamily="34" charset="0"/>
              <a:buChar char="•"/>
              <a:tabLst>
                <a:tab pos="1143000" algn="l"/>
                <a:tab pos="1822450" algn="l"/>
                <a:tab pos="2514600" algn="l"/>
                <a:tab pos="3194050" algn="l"/>
              </a:tabLst>
              <a:defRPr sz="2800">
                <a:solidFill>
                  <a:schemeClr val="tx1"/>
                </a:solidFill>
                <a:latin typeface="Calibri" panose="020F0502020204030204" pitchFamily="34" charset="0"/>
              </a:defRPr>
            </a:lvl1pPr>
            <a:lvl2pPr defTabSz="947738">
              <a:lnSpc>
                <a:spcPct val="90000"/>
              </a:lnSpc>
              <a:spcBef>
                <a:spcPts val="500"/>
              </a:spcBef>
              <a:buFont typeface="Arial" panose="020B0604020202020204" pitchFamily="34" charset="0"/>
              <a:buChar char="•"/>
              <a:tabLst>
                <a:tab pos="1143000" algn="l"/>
                <a:tab pos="1822450" algn="l"/>
                <a:tab pos="2514600" algn="l"/>
                <a:tab pos="3194050" algn="l"/>
              </a:tabLst>
              <a:defRPr sz="2400">
                <a:solidFill>
                  <a:schemeClr val="tx1"/>
                </a:solidFill>
                <a:latin typeface="Calibri" panose="020F0502020204030204" pitchFamily="34" charset="0"/>
              </a:defRPr>
            </a:lvl2pPr>
            <a:lvl3pPr marL="1143000" indent="-228600" defTabSz="947738">
              <a:lnSpc>
                <a:spcPct val="90000"/>
              </a:lnSpc>
              <a:spcBef>
                <a:spcPts val="500"/>
              </a:spcBef>
              <a:buFont typeface="Arial" panose="020B0604020202020204" pitchFamily="34" charset="0"/>
              <a:buChar char="•"/>
              <a:tabLst>
                <a:tab pos="1143000" algn="l"/>
                <a:tab pos="1822450" algn="l"/>
                <a:tab pos="2514600" algn="l"/>
                <a:tab pos="3194050" algn="l"/>
              </a:tabLst>
              <a:defRPr sz="2000">
                <a:solidFill>
                  <a:schemeClr val="tx1"/>
                </a:solidFill>
                <a:latin typeface="Calibri" panose="020F0502020204030204" pitchFamily="34" charset="0"/>
              </a:defRPr>
            </a:lvl3pPr>
            <a:lvl4pPr marL="1600200" indent="-228600" defTabSz="947738">
              <a:lnSpc>
                <a:spcPct val="90000"/>
              </a:lnSpc>
              <a:spcBef>
                <a:spcPts val="500"/>
              </a:spcBef>
              <a:buFont typeface="Arial" panose="020B0604020202020204" pitchFamily="34" charset="0"/>
              <a:buChar char="•"/>
              <a:tabLst>
                <a:tab pos="1143000" algn="l"/>
                <a:tab pos="1822450" algn="l"/>
                <a:tab pos="2514600" algn="l"/>
                <a:tab pos="3194050" algn="l"/>
              </a:tabLst>
              <a:defRPr>
                <a:solidFill>
                  <a:schemeClr val="tx1"/>
                </a:solidFill>
                <a:latin typeface="Calibri" panose="020F0502020204030204" pitchFamily="34" charset="0"/>
              </a:defRPr>
            </a:lvl4pPr>
            <a:lvl5pPr marL="2057400" indent="-228600" defTabSz="947738">
              <a:lnSpc>
                <a:spcPct val="90000"/>
              </a:lnSpc>
              <a:spcBef>
                <a:spcPts val="500"/>
              </a:spcBef>
              <a:buFont typeface="Arial" panose="020B0604020202020204" pitchFamily="34" charset="0"/>
              <a:buChar char="•"/>
              <a:tabLst>
                <a:tab pos="1143000" algn="l"/>
                <a:tab pos="1822450" algn="l"/>
                <a:tab pos="2514600" algn="l"/>
                <a:tab pos="3194050" algn="l"/>
              </a:tabLst>
              <a:defRPr>
                <a:solidFill>
                  <a:schemeClr val="tx1"/>
                </a:solidFill>
                <a:latin typeface="Calibri" panose="020F0502020204030204" pitchFamily="34" charset="0"/>
              </a:defRPr>
            </a:lvl5pPr>
            <a:lvl6pPr marL="2514600" indent="-228600" defTabSz="947738" eaLnBrk="0" fontAlgn="base" hangingPunct="0">
              <a:lnSpc>
                <a:spcPct val="90000"/>
              </a:lnSpc>
              <a:spcBef>
                <a:spcPts val="500"/>
              </a:spcBef>
              <a:spcAft>
                <a:spcPct val="0"/>
              </a:spcAft>
              <a:buFont typeface="Arial" panose="020B0604020202020204" pitchFamily="34" charset="0"/>
              <a:buChar char="•"/>
              <a:tabLst>
                <a:tab pos="1143000" algn="l"/>
                <a:tab pos="1822450" algn="l"/>
                <a:tab pos="2514600" algn="l"/>
                <a:tab pos="3194050" algn="l"/>
              </a:tabLst>
              <a:defRPr>
                <a:solidFill>
                  <a:schemeClr val="tx1"/>
                </a:solidFill>
                <a:latin typeface="Calibri" panose="020F0502020204030204" pitchFamily="34" charset="0"/>
              </a:defRPr>
            </a:lvl6pPr>
            <a:lvl7pPr marL="2971800" indent="-228600" defTabSz="947738" eaLnBrk="0" fontAlgn="base" hangingPunct="0">
              <a:lnSpc>
                <a:spcPct val="90000"/>
              </a:lnSpc>
              <a:spcBef>
                <a:spcPts val="500"/>
              </a:spcBef>
              <a:spcAft>
                <a:spcPct val="0"/>
              </a:spcAft>
              <a:buFont typeface="Arial" panose="020B0604020202020204" pitchFamily="34" charset="0"/>
              <a:buChar char="•"/>
              <a:tabLst>
                <a:tab pos="1143000" algn="l"/>
                <a:tab pos="1822450" algn="l"/>
                <a:tab pos="2514600" algn="l"/>
                <a:tab pos="3194050" algn="l"/>
              </a:tabLst>
              <a:defRPr>
                <a:solidFill>
                  <a:schemeClr val="tx1"/>
                </a:solidFill>
                <a:latin typeface="Calibri" panose="020F0502020204030204" pitchFamily="34" charset="0"/>
              </a:defRPr>
            </a:lvl7pPr>
            <a:lvl8pPr marL="3429000" indent="-228600" defTabSz="947738" eaLnBrk="0" fontAlgn="base" hangingPunct="0">
              <a:lnSpc>
                <a:spcPct val="90000"/>
              </a:lnSpc>
              <a:spcBef>
                <a:spcPts val="500"/>
              </a:spcBef>
              <a:spcAft>
                <a:spcPct val="0"/>
              </a:spcAft>
              <a:buFont typeface="Arial" panose="020B0604020202020204" pitchFamily="34" charset="0"/>
              <a:buChar char="•"/>
              <a:tabLst>
                <a:tab pos="1143000" algn="l"/>
                <a:tab pos="1822450" algn="l"/>
                <a:tab pos="2514600" algn="l"/>
                <a:tab pos="3194050" algn="l"/>
              </a:tabLst>
              <a:defRPr>
                <a:solidFill>
                  <a:schemeClr val="tx1"/>
                </a:solidFill>
                <a:latin typeface="Calibri" panose="020F0502020204030204" pitchFamily="34" charset="0"/>
              </a:defRPr>
            </a:lvl8pPr>
            <a:lvl9pPr marL="3886200" indent="-228600" defTabSz="947738" eaLnBrk="0" fontAlgn="base" hangingPunct="0">
              <a:lnSpc>
                <a:spcPct val="90000"/>
              </a:lnSpc>
              <a:spcBef>
                <a:spcPts val="500"/>
              </a:spcBef>
              <a:spcAft>
                <a:spcPct val="0"/>
              </a:spcAft>
              <a:buFont typeface="Arial" panose="020B0604020202020204" pitchFamily="34" charset="0"/>
              <a:buChar char="•"/>
              <a:tabLst>
                <a:tab pos="1143000" algn="l"/>
                <a:tab pos="1822450" algn="l"/>
                <a:tab pos="2514600" algn="l"/>
                <a:tab pos="3194050" algn="l"/>
              </a:tabLst>
              <a:defRPr>
                <a:solidFill>
                  <a:schemeClr val="tx1"/>
                </a:solidFill>
                <a:latin typeface="Calibri" panose="020F0502020204030204" pitchFamily="34" charset="0"/>
              </a:defRPr>
            </a:lvl9pPr>
          </a:lstStyle>
          <a:p>
            <a:pPr algn="l" rtl="0">
              <a:lnSpc>
                <a:spcPct val="100000"/>
              </a:lnSpc>
              <a:buFont typeface="Wingdings" pitchFamily="2" charset="2"/>
              <a:buChar char="q"/>
            </a:pPr>
            <a:r>
              <a:rPr lang="en-US" dirty="0">
                <a:latin typeface="Open Sans" panose="020B0606030504020204"/>
                <a:cs typeface="Calibri" pitchFamily="34" charset="0"/>
              </a:rPr>
              <a:t>पृष्ठभूमि</a:t>
            </a:r>
          </a:p>
          <a:p>
            <a:pPr algn="l" rtl="0">
              <a:lnSpc>
                <a:spcPct val="100000"/>
              </a:lnSpc>
              <a:buFont typeface="Wingdings" pitchFamily="2" charset="2"/>
              <a:buChar char="q"/>
            </a:pPr>
            <a:r>
              <a:rPr lang="en-US" dirty="0">
                <a:latin typeface="Open Sans" panose="020B0606030504020204"/>
                <a:cs typeface="Calibri" pitchFamily="34" charset="0"/>
              </a:rPr>
              <a:t>रिएक्टर योजना परिदृश्य</a:t>
            </a:r>
          </a:p>
          <a:p>
            <a:pPr algn="l" rtl="0">
              <a:lnSpc>
                <a:spcPct val="100000"/>
              </a:lnSpc>
              <a:buFont typeface="Wingdings" pitchFamily="2" charset="2"/>
              <a:buChar char="q"/>
            </a:pPr>
            <a:r>
              <a:rPr lang="en-US" dirty="0">
                <a:latin typeface="Open Sans" panose="020B0606030504020204"/>
                <a:cs typeface="Calibri" pitchFamily="34" charset="0"/>
              </a:rPr>
              <a:t>आपदा का दिन</a:t>
            </a:r>
          </a:p>
          <a:p>
            <a:pPr algn="l" rtl="0">
              <a:lnSpc>
                <a:spcPct val="100000"/>
              </a:lnSpc>
              <a:buFont typeface="Wingdings" pitchFamily="2" charset="2"/>
              <a:buChar char="q"/>
            </a:pPr>
            <a:r>
              <a:rPr lang="en-US" dirty="0">
                <a:latin typeface="Open Sans" panose="020B0606030504020204"/>
                <a:cs typeface="Calibri" pitchFamily="34" charset="0"/>
              </a:rPr>
              <a:t>चेरनोबिल दुर्घटना के कारण</a:t>
            </a:r>
          </a:p>
          <a:p>
            <a:pPr algn="l" rtl="0">
              <a:lnSpc>
                <a:spcPct val="100000"/>
              </a:lnSpc>
              <a:buFont typeface="Wingdings" pitchFamily="2" charset="2"/>
              <a:buChar char="q"/>
            </a:pPr>
            <a:r>
              <a:rPr lang="en-US" dirty="0">
                <a:latin typeface="Open Sans" panose="020B0606030504020204"/>
                <a:cs typeface="Calibri" pitchFamily="34" charset="0"/>
              </a:rPr>
              <a:t>निकास</a:t>
            </a:r>
          </a:p>
          <a:p>
            <a:pPr algn="l" rtl="0">
              <a:lnSpc>
                <a:spcPct val="100000"/>
              </a:lnSpc>
              <a:buFont typeface="Wingdings" pitchFamily="2" charset="2"/>
              <a:buChar char="q"/>
            </a:pPr>
            <a:r>
              <a:rPr lang="en-US" dirty="0">
                <a:latin typeface="Open Sans" panose="020B0606030504020204"/>
                <a:cs typeface="Calibri" pitchFamily="34" charset="0"/>
              </a:rPr>
              <a:t>विकिरणों का प्रभाव</a:t>
            </a:r>
          </a:p>
          <a:p>
            <a:pPr algn="l" rtl="0">
              <a:lnSpc>
                <a:spcPct val="100000"/>
              </a:lnSpc>
              <a:buFont typeface="Wingdings" pitchFamily="2" charset="2"/>
              <a:buChar char="q"/>
            </a:pPr>
            <a:r>
              <a:rPr lang="en-US" dirty="0">
                <a:latin typeface="Open Sans" panose="020B0606030504020204"/>
                <a:cs typeface="Calibri" pitchFamily="34" charset="0"/>
              </a:rPr>
              <a:t>मृत्यु और प्रभाव</a:t>
            </a:r>
          </a:p>
          <a:p>
            <a:pPr algn="l" rtl="0">
              <a:lnSpc>
                <a:spcPct val="100000"/>
              </a:lnSpc>
              <a:buFont typeface="Wingdings" pitchFamily="2" charset="2"/>
              <a:buChar char="q"/>
            </a:pPr>
            <a:r>
              <a:rPr lang="en-US" dirty="0">
                <a:latin typeface="Open Sans" panose="020B0606030504020204"/>
                <a:cs typeface="Calibri" pitchFamily="34" charset="0"/>
              </a:rPr>
              <a:t>सीखा गया सबक</a:t>
            </a:r>
          </a:p>
          <a:p>
            <a:pPr algn="l" rtl="0">
              <a:lnSpc>
                <a:spcPct val="100000"/>
              </a:lnSpc>
            </a:pPr>
            <a:endParaRPr lang="en-US" dirty="0">
              <a:latin typeface="Open Sans" panose="020B0606030504020204"/>
            </a:endParaRPr>
          </a:p>
        </p:txBody>
      </p:sp>
      <p:pic>
        <p:nvPicPr>
          <p:cNvPr id="2" name="Picture 1">
            <a:extLst>
              <a:ext uri="{FF2B5EF4-FFF2-40B4-BE49-F238E27FC236}">
                <a16:creationId xmlns:a16="http://schemas.microsoft.com/office/drawing/2014/main" id="{72E74A82-DCD4-FA30-EC83-08DE74C40BF5}"/>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19304"/>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3FF837AE-12EE-6DA2-8040-138CDF093EDF}"/>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9779"/>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3122F-AA10-E8FA-3157-0AB302019A37}"/>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62C08FF9-AC51-BC29-05C1-B737DA1F2364}"/>
              </a:ext>
            </a:extLst>
          </p:cNvPr>
          <p:cNvSpPr/>
          <p:nvPr/>
        </p:nvSpPr>
        <p:spPr>
          <a:xfrm>
            <a:off x="4084638" y="-51044"/>
            <a:ext cx="8107362" cy="6858000"/>
          </a:xfrm>
          <a:prstGeom prst="rect">
            <a:avLst/>
          </a:prstGeom>
          <a:solidFill>
            <a:schemeClr val="accent6">
              <a:lumMod val="20000"/>
              <a:lumOff val="80000"/>
            </a:schemeClr>
          </a:solidFill>
          <a:ln w="12700">
            <a:miter lim="400000"/>
          </a:ln>
        </p:spPr>
        <p:txBody>
          <a:bodyPr lIns="39142" tIns="39142" rIns="39142" bIns="39142"/>
          <a:lstStyle/>
          <a:p>
            <a:pPr algn="ctr" rtl="0">
              <a:buNone/>
            </a:pPr>
            <a:endParaRPr lang="en-US" u="sng" dirty="0">
              <a:sym typeface="Symbol" pitchFamily="18" charset="2"/>
            </a:endParaRPr>
          </a:p>
          <a:p>
            <a:pPr algn="ctr" rtl="0">
              <a:buNone/>
            </a:pPr>
            <a:endParaRPr lang="en-US" u="sng" dirty="0">
              <a:sym typeface="Symbol" pitchFamily="18" charset="2"/>
            </a:endParaRPr>
          </a:p>
          <a:p>
            <a:pPr algn="ctr" rtl="0">
              <a:buNone/>
            </a:pPr>
            <a:endParaRPr lang="en-US" u="sng" dirty="0">
              <a:sym typeface="Symbol" pitchFamily="18" charset="2"/>
            </a:endParaRPr>
          </a:p>
          <a:p>
            <a:pPr algn="ctr" rtl="0">
              <a:buNone/>
            </a:pPr>
            <a:endParaRPr lang="en-US" u="sng" dirty="0">
              <a:sym typeface="Symbol" pitchFamily="18" charset="2"/>
            </a:endParaRPr>
          </a:p>
          <a:p>
            <a:pPr algn="ctr" rtl="0">
              <a:buNone/>
            </a:pPr>
            <a:endParaRPr lang="en-US" u="sng" dirty="0">
              <a:sym typeface="Symbol" pitchFamily="18" charset="2"/>
            </a:endParaRPr>
          </a:p>
          <a:p>
            <a:pPr algn="ctr" rtl="0">
              <a:buNone/>
            </a:pPr>
            <a:r>
              <a:rPr lang="en-US" sz="2800" u="sng" dirty="0">
                <a:latin typeface="Open Sans" panose="020B0606030504020204"/>
                <a:sym typeface="Symbol" pitchFamily="18" charset="2"/>
              </a:rPr>
              <a:t>विकिरण जोखिम और त्वचा की जलन</a:t>
            </a:r>
            <a:endParaRPr lang="en-US" sz="2800" u="sng" dirty="0">
              <a:latin typeface="Open Sans" panose="020B0606030504020204"/>
            </a:endParaRPr>
          </a:p>
          <a:p>
            <a:pPr algn="l" rtl="0">
              <a:buNone/>
            </a:pPr>
            <a:endParaRPr lang="en-US" dirty="0"/>
          </a:p>
        </p:txBody>
      </p:sp>
      <p:sp>
        <p:nvSpPr>
          <p:cNvPr id="7172" name="PPT 2 -">
            <a:extLst>
              <a:ext uri="{FF2B5EF4-FFF2-40B4-BE49-F238E27FC236}">
                <a16:creationId xmlns:a16="http://schemas.microsoft.com/office/drawing/2014/main" id="{3E1037E9-326F-F4DC-B5EF-34C7C7604BDD}"/>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rtl="0">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पीपीटी 2 -</a:t>
            </a:r>
          </a:p>
        </p:txBody>
      </p:sp>
      <p:sp>
        <p:nvSpPr>
          <p:cNvPr id="7173" name="Rectangle">
            <a:extLst>
              <a:ext uri="{FF2B5EF4-FFF2-40B4-BE49-F238E27FC236}">
                <a16:creationId xmlns:a16="http://schemas.microsoft.com/office/drawing/2014/main" id="{28245DA6-660A-B5EE-144D-4E4E33EB8279}"/>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D889DC5C-AA6B-6702-FB96-DA1BCDB1EB26}"/>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algn="l" rtl="0" fontAlgn="base">
                <a:lnSpc>
                  <a:spcPct val="100000"/>
                </a:lnSpc>
                <a:spcBef>
                  <a:spcPts val="300"/>
                </a:spcBef>
                <a:spcAft>
                  <a:spcPct val="0"/>
                </a:spcAft>
                <a:buFontTx/>
                <a:buNone/>
              </a:pPr>
              <a:t>20</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8B644B00-ADB8-5EF6-03F1-3BCA9D486D96}"/>
              </a:ext>
            </a:extLst>
          </p:cNvPr>
          <p:cNvSpPr txBox="1"/>
          <p:nvPr/>
        </p:nvSpPr>
        <p:spPr>
          <a:xfrm>
            <a:off x="228601" y="1406525"/>
            <a:ext cx="3698874" cy="1925708"/>
          </a:xfrm>
          <a:prstGeom prst="rect">
            <a:avLst/>
          </a:prstGeom>
          <a:ln w="12700">
            <a:miter lim="400000"/>
          </a:ln>
        </p:spPr>
        <p:txBody>
          <a:bodyPr wrap="square"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100000"/>
              </a:lnSpc>
              <a:defRPr/>
            </a:pPr>
            <a:r>
              <a:rPr lang="en-US" sz="4000" dirty="0">
                <a:solidFill>
                  <a:srgbClr val="FF0000"/>
                </a:solidFill>
              </a:rPr>
              <a:t>जारी.. </a:t>
            </a:r>
          </a:p>
          <a:p>
            <a:pPr algn="l" rtl="0">
              <a:lnSpc>
                <a:spcPct val="100000"/>
              </a:lnSpc>
              <a:defRPr/>
            </a:pPr>
            <a:r>
              <a:rPr lang="en-US" sz="4000" dirty="0" err="1">
                <a:solidFill>
                  <a:srgbClr val="FF0000"/>
                </a:solidFill>
              </a:rPr>
              <a:t>विकिरणों</a:t>
            </a:r>
            <a:r>
              <a:rPr lang="en-US" sz="4000" dirty="0">
                <a:solidFill>
                  <a:srgbClr val="FF0000"/>
                </a:solidFill>
              </a:rPr>
              <a:t> का प्रभाव</a:t>
            </a:r>
          </a:p>
        </p:txBody>
      </p:sp>
      <p:pic>
        <p:nvPicPr>
          <p:cNvPr id="7176" name="Picture 1">
            <a:extLst>
              <a:ext uri="{FF2B5EF4-FFF2-40B4-BE49-F238E27FC236}">
                <a16:creationId xmlns:a16="http://schemas.microsoft.com/office/drawing/2014/main" id="{7FF45DF0-AF34-5373-CA73-B735F655065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004C6BEE-3CDB-602A-CE5F-3E478E7FA21C}"/>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p:cNvPicPr>
            <a:picLocks noChangeAspect="1" noChangeArrowheads="1"/>
          </p:cNvPicPr>
          <p:nvPr/>
        </p:nvPicPr>
        <p:blipFill>
          <a:blip r:embed="rId4"/>
          <a:srcRect/>
          <a:stretch>
            <a:fillRect/>
          </a:stretch>
        </p:blipFill>
        <p:spPr bwMode="auto">
          <a:xfrm>
            <a:off x="4474979" y="2106245"/>
            <a:ext cx="3110950" cy="3962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3"/>
          <p:cNvPicPr>
            <a:picLocks noChangeAspect="1" noChangeArrowheads="1"/>
          </p:cNvPicPr>
          <p:nvPr/>
        </p:nvPicPr>
        <p:blipFill>
          <a:blip r:embed="rId5"/>
          <a:srcRect/>
          <a:stretch>
            <a:fillRect/>
          </a:stretch>
        </p:blipFill>
        <p:spPr bwMode="auto">
          <a:xfrm>
            <a:off x="7743092" y="2064605"/>
            <a:ext cx="4191000" cy="3962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024423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dissolv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3122F-AA10-E8FA-3157-0AB302019A37}"/>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62C08FF9-AC51-BC29-05C1-B737DA1F2364}"/>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lgn="l" rtl="0">
              <a:defRPr/>
            </a:pPr>
            <a:endParaRPr dirty="0"/>
          </a:p>
        </p:txBody>
      </p:sp>
      <p:sp>
        <p:nvSpPr>
          <p:cNvPr id="7171"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6AC0C73D-3ACF-8A2A-80ED-9BEE6E5FBCF5}"/>
              </a:ext>
            </a:extLst>
          </p:cNvPr>
          <p:cNvSpPr txBox="1">
            <a:spLocks noChangeArrowheads="1"/>
          </p:cNvSpPr>
          <p:nvPr/>
        </p:nvSpPr>
        <p:spPr bwMode="auto">
          <a:xfrm>
            <a:off x="4494091" y="1064250"/>
            <a:ext cx="7537450" cy="5793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spAutoFit/>
          </a:bodyPr>
          <a:lstStyle>
            <a:lvl1pPr defTabSz="1895475">
              <a:lnSpc>
                <a:spcPct val="90000"/>
              </a:lnSpc>
              <a:spcBef>
                <a:spcPts val="1000"/>
              </a:spcBef>
              <a:buFont typeface="Arial" panose="020B0604020202020204" pitchFamily="34" charset="0"/>
              <a:buChar char="•"/>
              <a:tabLst>
                <a:tab pos="2286000" algn="l"/>
                <a:tab pos="3644900" algn="l"/>
                <a:tab pos="5029200" algn="l"/>
                <a:tab pos="6388100" algn="l"/>
              </a:tabLst>
              <a:defRPr sz="2800">
                <a:solidFill>
                  <a:schemeClr val="tx1"/>
                </a:solidFill>
                <a:latin typeface="Calibri" panose="020F0502020204030204" pitchFamily="34" charset="0"/>
              </a:defRPr>
            </a:lvl1pPr>
            <a:lvl2pPr marL="742950" indent="-28575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400">
                <a:solidFill>
                  <a:schemeClr val="tx1"/>
                </a:solidFill>
                <a:latin typeface="Calibri" panose="020F0502020204030204" pitchFamily="34" charset="0"/>
              </a:defRPr>
            </a:lvl2pPr>
            <a:lvl3pPr marL="11430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000">
                <a:solidFill>
                  <a:schemeClr val="tx1"/>
                </a:solidFill>
                <a:latin typeface="Calibri" panose="020F0502020204030204" pitchFamily="34" charset="0"/>
              </a:defRPr>
            </a:lvl3pPr>
            <a:lvl4pPr marL="16002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4pPr>
            <a:lvl5pPr marL="20574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5pPr>
            <a:lvl6pPr marL="25146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6pPr>
            <a:lvl7pPr marL="29718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7pPr>
            <a:lvl8pPr marL="34290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8pPr>
            <a:lvl9pPr marL="38862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9pPr>
          </a:lstStyle>
          <a:p>
            <a:pPr>
              <a:lnSpc>
                <a:spcPct val="150000"/>
              </a:lnSpc>
              <a:buFont typeface="Wingdings" pitchFamily="2" charset="2"/>
              <a:buChar char="q"/>
            </a:pPr>
            <a:r>
              <a:rPr lang="hi-IN" sz="2400" dirty="0">
                <a:latin typeface="Open Sans" panose="020B0606030504020204"/>
              </a:rPr>
              <a:t>प्रारंभिक भाप विस्फोट के परिणामस्वरूप दो श्रमिकों की मृत्यु हो गई।
दुर्घटना के दिन, साइट पर 600 कर्मचारी थे, 1,3,4 संयंत्र कर्मचारी और आपातकालीन कर्मचारी विकिरण की उच्च खुराक के कारण तीव्र विकिरण सिंड्रोम (एआरएस) से पीड़ित थे, उनमें से 28 की बाद में एआरएस से मृत्यु हो गई।
1986 में 18 वर्ष से कम आयु के लोगों में 1991-2015 की अवधि में थायराइड कैंसर के कुल 20,000 मामले सामने आए थे</a:t>
            </a:r>
            <a:r>
              <a:rPr lang="en-US" sz="2400" dirty="0">
                <a:latin typeface="Open Sans" panose="020B0606030504020204"/>
              </a:rPr>
              <a:t>।</a:t>
            </a:r>
          </a:p>
          <a:p>
            <a:pPr algn="l" rtl="0">
              <a:lnSpc>
                <a:spcPct val="150000"/>
              </a:lnSpc>
              <a:buFont typeface="Wingdings" pitchFamily="2" charset="2"/>
              <a:buChar char="q"/>
            </a:pPr>
            <a:endParaRPr lang="en-US" sz="1800" dirty="0">
              <a:latin typeface="Open Sans" panose="020B0606030504020204"/>
            </a:endParaRPr>
          </a:p>
        </p:txBody>
      </p:sp>
      <p:sp>
        <p:nvSpPr>
          <p:cNvPr id="7172" name="PPT 2 -">
            <a:extLst>
              <a:ext uri="{FF2B5EF4-FFF2-40B4-BE49-F238E27FC236}">
                <a16:creationId xmlns:a16="http://schemas.microsoft.com/office/drawing/2014/main" id="{3E1037E9-326F-F4DC-B5EF-34C7C7604BDD}"/>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rtl="0">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पीपीटी 2 -</a:t>
            </a:r>
          </a:p>
        </p:txBody>
      </p:sp>
      <p:sp>
        <p:nvSpPr>
          <p:cNvPr id="7173" name="Rectangle">
            <a:extLst>
              <a:ext uri="{FF2B5EF4-FFF2-40B4-BE49-F238E27FC236}">
                <a16:creationId xmlns:a16="http://schemas.microsoft.com/office/drawing/2014/main" id="{28245DA6-660A-B5EE-144D-4E4E33EB8279}"/>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D889DC5C-AA6B-6702-FB96-DA1BCDB1EB26}"/>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algn="l" rtl="0" fontAlgn="base">
                <a:lnSpc>
                  <a:spcPct val="100000"/>
                </a:lnSpc>
                <a:spcBef>
                  <a:spcPts val="300"/>
                </a:spcBef>
                <a:spcAft>
                  <a:spcPct val="0"/>
                </a:spcAft>
                <a:buFontTx/>
                <a:buNone/>
              </a:pPr>
              <a:t>21</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8B644B00-ADB8-5EF6-03F1-3BCA9D486D96}"/>
              </a:ext>
            </a:extLst>
          </p:cNvPr>
          <p:cNvSpPr txBox="1"/>
          <p:nvPr/>
        </p:nvSpPr>
        <p:spPr>
          <a:xfrm>
            <a:off x="228601" y="1406525"/>
            <a:ext cx="3698874" cy="694602"/>
          </a:xfrm>
          <a:prstGeom prst="rect">
            <a:avLst/>
          </a:prstGeom>
          <a:ln w="12700">
            <a:miter lim="400000"/>
          </a:ln>
        </p:spPr>
        <p:txBody>
          <a:bodyPr wrap="square"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100000"/>
              </a:lnSpc>
              <a:defRPr/>
            </a:pPr>
            <a:r>
              <a:rPr lang="en-US" sz="4000" dirty="0">
                <a:solidFill>
                  <a:srgbClr val="FF0000"/>
                </a:solidFill>
              </a:rPr>
              <a:t>मृत्यु और प्रभाव</a:t>
            </a:r>
          </a:p>
        </p:txBody>
      </p:sp>
      <p:pic>
        <p:nvPicPr>
          <p:cNvPr id="7176" name="Picture 1">
            <a:extLst>
              <a:ext uri="{FF2B5EF4-FFF2-40B4-BE49-F238E27FC236}">
                <a16:creationId xmlns:a16="http://schemas.microsoft.com/office/drawing/2014/main" id="{7FF45DF0-AF34-5373-CA73-B735F655065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004C6BEE-3CDB-602A-CE5F-3E478E7FA21C}"/>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286213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3122F-AA10-E8FA-3157-0AB302019A37}"/>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62C08FF9-AC51-BC29-05C1-B737DA1F2364}"/>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lgn="l" rtl="0">
              <a:defRPr/>
            </a:pPr>
            <a:endParaRPr dirty="0"/>
          </a:p>
        </p:txBody>
      </p:sp>
      <p:sp>
        <p:nvSpPr>
          <p:cNvPr id="7171"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6AC0C73D-3ACF-8A2A-80ED-9BEE6E5FBCF5}"/>
              </a:ext>
            </a:extLst>
          </p:cNvPr>
          <p:cNvSpPr txBox="1">
            <a:spLocks noChangeArrowheads="1"/>
          </p:cNvSpPr>
          <p:nvPr/>
        </p:nvSpPr>
        <p:spPr bwMode="auto">
          <a:xfrm>
            <a:off x="4494091" y="1347451"/>
            <a:ext cx="7537450" cy="4958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spAutoFit/>
          </a:bodyPr>
          <a:lstStyle>
            <a:lvl1pPr defTabSz="1895475">
              <a:lnSpc>
                <a:spcPct val="90000"/>
              </a:lnSpc>
              <a:spcBef>
                <a:spcPts val="1000"/>
              </a:spcBef>
              <a:buFont typeface="Arial" panose="020B0604020202020204" pitchFamily="34" charset="0"/>
              <a:buChar char="•"/>
              <a:tabLst>
                <a:tab pos="2286000" algn="l"/>
                <a:tab pos="3644900" algn="l"/>
                <a:tab pos="5029200" algn="l"/>
                <a:tab pos="6388100" algn="l"/>
              </a:tabLst>
              <a:defRPr sz="2800">
                <a:solidFill>
                  <a:schemeClr val="tx1"/>
                </a:solidFill>
                <a:latin typeface="Calibri" panose="020F0502020204030204" pitchFamily="34" charset="0"/>
              </a:defRPr>
            </a:lvl1pPr>
            <a:lvl2pPr marL="742950" indent="-28575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400">
                <a:solidFill>
                  <a:schemeClr val="tx1"/>
                </a:solidFill>
                <a:latin typeface="Calibri" panose="020F0502020204030204" pitchFamily="34" charset="0"/>
              </a:defRPr>
            </a:lvl2pPr>
            <a:lvl3pPr marL="11430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000">
                <a:solidFill>
                  <a:schemeClr val="tx1"/>
                </a:solidFill>
                <a:latin typeface="Calibri" panose="020F0502020204030204" pitchFamily="34" charset="0"/>
              </a:defRPr>
            </a:lvl3pPr>
            <a:lvl4pPr marL="16002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4pPr>
            <a:lvl5pPr marL="20574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5pPr>
            <a:lvl6pPr marL="25146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6pPr>
            <a:lvl7pPr marL="29718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7pPr>
            <a:lvl8pPr marL="34290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8pPr>
            <a:lvl9pPr marL="38862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9pPr>
          </a:lstStyle>
          <a:p>
            <a:pPr algn="l" rtl="0">
              <a:buFont typeface="Wingdings" pitchFamily="2" charset="2"/>
              <a:buChar char="q"/>
            </a:pPr>
            <a:r>
              <a:rPr lang="en-US" dirty="0">
                <a:latin typeface="Open Sans" panose="020B0606030504020204"/>
              </a:rPr>
              <a:t>लगभग 5,000 थायरॉइड कैंसर के मामले रेडियोधर्मी आयोडीन (आयोडीन-131) के संपर्क में आने के कारण हुए, जो दुर्घटना के समय बच्चे या किशोर थे।</a:t>
            </a:r>
          </a:p>
          <a:p>
            <a:pPr algn="l" rtl="0">
              <a:buNone/>
            </a:pPr>
            <a:endParaRPr lang="en-US" dirty="0">
              <a:latin typeface="Open Sans" panose="020B0606030504020204"/>
            </a:endParaRPr>
          </a:p>
          <a:p>
            <a:pPr algn="l" rtl="0">
              <a:buFont typeface="Wingdings" pitchFamily="2" charset="2"/>
              <a:buChar char="q"/>
            </a:pPr>
            <a:r>
              <a:rPr lang="en-US" dirty="0">
                <a:latin typeface="Open Sans" panose="020B0606030504020204"/>
              </a:rPr>
              <a:t>शेष 15,000 मामले मोतियाबिंद के </a:t>
            </a:r>
            <a:r>
              <a:rPr lang="en-US" dirty="0" err="1">
                <a:latin typeface="Open Sans" panose="020B0606030504020204"/>
              </a:rPr>
              <a:t>थे</a:t>
            </a:r>
            <a:r>
              <a:rPr lang="en-US" dirty="0">
                <a:latin typeface="Open Sans" panose="020B0606030504020204"/>
              </a:rPr>
              <a:t>, </a:t>
            </a:r>
            <a:r>
              <a:rPr lang="en-US" dirty="0" err="1">
                <a:latin typeface="Open Sans" panose="020B0606030504020204"/>
              </a:rPr>
              <a:t>ट्यूमर,लेकिमिया</a:t>
            </a:r>
            <a:r>
              <a:rPr lang="en-US" dirty="0">
                <a:latin typeface="Open Sans" panose="020B0606030504020204"/>
              </a:rPr>
              <a:t>, बालों का झड़ना, हृदय गति रुकना, श्वेत रक्त कोशिकाओं में कमी आदि।</a:t>
            </a:r>
          </a:p>
          <a:p>
            <a:pPr algn="l" rtl="0">
              <a:buNone/>
            </a:pPr>
            <a:endParaRPr lang="en-US" dirty="0">
              <a:latin typeface="Open Sans" panose="020B0606030504020204"/>
            </a:endParaRPr>
          </a:p>
          <a:p>
            <a:pPr algn="l" rtl="0">
              <a:buFont typeface="Wingdings" pitchFamily="2" charset="2"/>
              <a:buChar char="q"/>
            </a:pPr>
            <a:r>
              <a:rPr lang="en-US" dirty="0">
                <a:latin typeface="Open Sans" panose="020B0606030504020204"/>
              </a:rPr>
              <a:t>अनुमान है कि अब तक 8,000-20,000 लोग मर चुके हैं (20% आत्महत्या से)</a:t>
            </a:r>
          </a:p>
          <a:p>
            <a:pPr algn="l" rtl="0">
              <a:buFont typeface="Wingdings" pitchFamily="2" charset="2"/>
              <a:buChar char="q"/>
            </a:pPr>
            <a:endParaRPr lang="en-US" dirty="0">
              <a:latin typeface="Open Sans" panose="020B0606030504020204"/>
            </a:endParaRPr>
          </a:p>
        </p:txBody>
      </p:sp>
      <p:sp>
        <p:nvSpPr>
          <p:cNvPr id="7172" name="PPT 2 -">
            <a:extLst>
              <a:ext uri="{FF2B5EF4-FFF2-40B4-BE49-F238E27FC236}">
                <a16:creationId xmlns:a16="http://schemas.microsoft.com/office/drawing/2014/main" id="{3E1037E9-326F-F4DC-B5EF-34C7C7604BDD}"/>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rtl="0">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पीपीटी 2 -</a:t>
            </a:r>
          </a:p>
        </p:txBody>
      </p:sp>
      <p:sp>
        <p:nvSpPr>
          <p:cNvPr id="7173" name="Rectangle">
            <a:extLst>
              <a:ext uri="{FF2B5EF4-FFF2-40B4-BE49-F238E27FC236}">
                <a16:creationId xmlns:a16="http://schemas.microsoft.com/office/drawing/2014/main" id="{28245DA6-660A-B5EE-144D-4E4E33EB8279}"/>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D889DC5C-AA6B-6702-FB96-DA1BCDB1EB26}"/>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algn="l" rtl="0" fontAlgn="base">
                <a:lnSpc>
                  <a:spcPct val="100000"/>
                </a:lnSpc>
                <a:spcBef>
                  <a:spcPts val="300"/>
                </a:spcBef>
                <a:spcAft>
                  <a:spcPct val="0"/>
                </a:spcAft>
                <a:buFontTx/>
                <a:buNone/>
              </a:pPr>
              <a:t>22</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8B644B00-ADB8-5EF6-03F1-3BCA9D486D96}"/>
              </a:ext>
            </a:extLst>
          </p:cNvPr>
          <p:cNvSpPr txBox="1"/>
          <p:nvPr/>
        </p:nvSpPr>
        <p:spPr>
          <a:xfrm>
            <a:off x="228601" y="1406525"/>
            <a:ext cx="3698874" cy="694602"/>
          </a:xfrm>
          <a:prstGeom prst="rect">
            <a:avLst/>
          </a:prstGeom>
          <a:ln w="12700">
            <a:miter lim="400000"/>
          </a:ln>
        </p:spPr>
        <p:txBody>
          <a:bodyPr wrap="square"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100000"/>
              </a:lnSpc>
              <a:defRPr/>
            </a:pPr>
            <a:r>
              <a:rPr lang="en-US" sz="4000" dirty="0">
                <a:solidFill>
                  <a:srgbClr val="FF0000"/>
                </a:solidFill>
              </a:rPr>
              <a:t>जारी..</a:t>
            </a:r>
          </a:p>
        </p:txBody>
      </p:sp>
      <p:pic>
        <p:nvPicPr>
          <p:cNvPr id="7176" name="Picture 1">
            <a:extLst>
              <a:ext uri="{FF2B5EF4-FFF2-40B4-BE49-F238E27FC236}">
                <a16:creationId xmlns:a16="http://schemas.microsoft.com/office/drawing/2014/main" id="{7FF45DF0-AF34-5373-CA73-B735F655065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004C6BEE-3CDB-602A-CE5F-3E478E7FA21C}"/>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263515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3122F-AA10-E8FA-3157-0AB302019A37}"/>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62C08FF9-AC51-BC29-05C1-B737DA1F2364}"/>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lgn="l" rtl="0">
              <a:defRPr/>
            </a:pPr>
            <a:endParaRPr dirty="0"/>
          </a:p>
        </p:txBody>
      </p:sp>
      <p:sp>
        <p:nvSpPr>
          <p:cNvPr id="7172" name="PPT 2 -">
            <a:extLst>
              <a:ext uri="{FF2B5EF4-FFF2-40B4-BE49-F238E27FC236}">
                <a16:creationId xmlns:a16="http://schemas.microsoft.com/office/drawing/2014/main" id="{3E1037E9-326F-F4DC-B5EF-34C7C7604BDD}"/>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rtl="0">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पीपीटी 2 -</a:t>
            </a:r>
          </a:p>
        </p:txBody>
      </p:sp>
      <p:sp>
        <p:nvSpPr>
          <p:cNvPr id="7173" name="Rectangle">
            <a:extLst>
              <a:ext uri="{FF2B5EF4-FFF2-40B4-BE49-F238E27FC236}">
                <a16:creationId xmlns:a16="http://schemas.microsoft.com/office/drawing/2014/main" id="{28245DA6-660A-B5EE-144D-4E4E33EB8279}"/>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D889DC5C-AA6B-6702-FB96-DA1BCDB1EB26}"/>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algn="l" rtl="0" fontAlgn="base">
                <a:lnSpc>
                  <a:spcPct val="100000"/>
                </a:lnSpc>
                <a:spcBef>
                  <a:spcPts val="300"/>
                </a:spcBef>
                <a:spcAft>
                  <a:spcPct val="0"/>
                </a:spcAft>
                <a:buFontTx/>
                <a:buNone/>
              </a:pPr>
              <a:t>23</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8B644B00-ADB8-5EF6-03F1-3BCA9D486D96}"/>
              </a:ext>
            </a:extLst>
          </p:cNvPr>
          <p:cNvSpPr txBox="1"/>
          <p:nvPr/>
        </p:nvSpPr>
        <p:spPr>
          <a:xfrm>
            <a:off x="228601" y="1406525"/>
            <a:ext cx="3698874" cy="1556376"/>
          </a:xfrm>
          <a:prstGeom prst="rect">
            <a:avLst/>
          </a:prstGeom>
          <a:ln w="12700">
            <a:miter lim="400000"/>
          </a:ln>
        </p:spPr>
        <p:txBody>
          <a:bodyPr wrap="square"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ctr" rtl="0"/>
            <a:r>
              <a:rPr lang="en-US" sz="4000" dirty="0">
                <a:solidFill>
                  <a:srgbClr val="FF0000"/>
                </a:solidFill>
              </a:rPr>
              <a:t>चेरनोबिल के आसपास प्रतिबंधित क्षेत्र</a:t>
            </a:r>
            <a:endParaRPr lang="en-US" sz="2800" dirty="0">
              <a:solidFill>
                <a:srgbClr val="FF0000"/>
              </a:solidFill>
            </a:endParaRPr>
          </a:p>
        </p:txBody>
      </p:sp>
      <p:pic>
        <p:nvPicPr>
          <p:cNvPr id="7176" name="Picture 1">
            <a:extLst>
              <a:ext uri="{FF2B5EF4-FFF2-40B4-BE49-F238E27FC236}">
                <a16:creationId xmlns:a16="http://schemas.microsoft.com/office/drawing/2014/main" id="{7FF45DF0-AF34-5373-CA73-B735F655065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004C6BEE-3CDB-602A-CE5F-3E478E7FA21C}"/>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4"/>
          <a:srcRect/>
          <a:stretch>
            <a:fillRect/>
          </a:stretch>
        </p:blipFill>
        <p:spPr bwMode="auto">
          <a:xfrm>
            <a:off x="4496332" y="1330080"/>
            <a:ext cx="7423105" cy="497546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94839019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3122F-AA10-E8FA-3157-0AB302019A37}"/>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62C08FF9-AC51-BC29-05C1-B737DA1F2364}"/>
              </a:ext>
            </a:extLst>
          </p:cNvPr>
          <p:cNvSpPr/>
          <p:nvPr/>
        </p:nvSpPr>
        <p:spPr>
          <a:xfrm>
            <a:off x="4084638" y="-8792"/>
            <a:ext cx="8107362" cy="6858000"/>
          </a:xfrm>
          <a:prstGeom prst="rect">
            <a:avLst/>
          </a:prstGeom>
          <a:solidFill>
            <a:schemeClr val="accent6">
              <a:lumMod val="20000"/>
              <a:lumOff val="80000"/>
            </a:schemeClr>
          </a:solidFill>
          <a:ln w="12700">
            <a:miter lim="400000"/>
          </a:ln>
        </p:spPr>
        <p:txBody>
          <a:bodyPr lIns="39142" tIns="39142" rIns="39142" bIns="39142"/>
          <a:lstStyle/>
          <a:p>
            <a:pPr algn="l" rtl="0">
              <a:defRPr/>
            </a:pPr>
            <a:endParaRPr dirty="0"/>
          </a:p>
        </p:txBody>
      </p:sp>
      <p:sp>
        <p:nvSpPr>
          <p:cNvPr id="7171"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6AC0C73D-3ACF-8A2A-80ED-9BEE6E5FBCF5}"/>
              </a:ext>
            </a:extLst>
          </p:cNvPr>
          <p:cNvSpPr txBox="1">
            <a:spLocks noChangeArrowheads="1"/>
          </p:cNvSpPr>
          <p:nvPr/>
        </p:nvSpPr>
        <p:spPr bwMode="auto">
          <a:xfrm>
            <a:off x="4494091" y="1679512"/>
            <a:ext cx="7537450" cy="379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spAutoFit/>
          </a:bodyPr>
          <a:lstStyle>
            <a:lvl1pPr defTabSz="1895475">
              <a:lnSpc>
                <a:spcPct val="90000"/>
              </a:lnSpc>
              <a:spcBef>
                <a:spcPts val="1000"/>
              </a:spcBef>
              <a:buFont typeface="Arial" panose="020B0604020202020204" pitchFamily="34" charset="0"/>
              <a:buChar char="•"/>
              <a:tabLst>
                <a:tab pos="2286000" algn="l"/>
                <a:tab pos="3644900" algn="l"/>
                <a:tab pos="5029200" algn="l"/>
                <a:tab pos="6388100" algn="l"/>
              </a:tabLst>
              <a:defRPr sz="2800">
                <a:solidFill>
                  <a:schemeClr val="tx1"/>
                </a:solidFill>
                <a:latin typeface="Calibri" panose="020F0502020204030204" pitchFamily="34" charset="0"/>
              </a:defRPr>
            </a:lvl1pPr>
            <a:lvl2pPr marL="742950" indent="-28575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400">
                <a:solidFill>
                  <a:schemeClr val="tx1"/>
                </a:solidFill>
                <a:latin typeface="Calibri" panose="020F0502020204030204" pitchFamily="34" charset="0"/>
              </a:defRPr>
            </a:lvl2pPr>
            <a:lvl3pPr marL="11430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000">
                <a:solidFill>
                  <a:schemeClr val="tx1"/>
                </a:solidFill>
                <a:latin typeface="Calibri" panose="020F0502020204030204" pitchFamily="34" charset="0"/>
              </a:defRPr>
            </a:lvl3pPr>
            <a:lvl4pPr marL="16002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4pPr>
            <a:lvl5pPr marL="20574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5pPr>
            <a:lvl6pPr marL="25146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6pPr>
            <a:lvl7pPr marL="29718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7pPr>
            <a:lvl8pPr marL="34290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8pPr>
            <a:lvl9pPr marL="38862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9pPr>
          </a:lstStyle>
          <a:p>
            <a:pPr algn="l" rtl="0">
              <a:buFont typeface="Wingdings" pitchFamily="2" charset="2"/>
              <a:buChar char="q"/>
            </a:pPr>
            <a:r>
              <a:rPr lang="en-US" dirty="0">
                <a:latin typeface="Open Sans" panose="020B0606030504020204"/>
              </a:rPr>
              <a:t>बड़े पैमाने पर दुर्घटनाओं को रोकने के लिए व्यापक सुरक्षा सुविधाओं के साथ संयंत्रों की इंजीनियरिंग।</a:t>
            </a:r>
          </a:p>
          <a:p>
            <a:pPr algn="l" rtl="0">
              <a:buFont typeface="Wingdings" pitchFamily="2" charset="2"/>
              <a:buChar char="q"/>
            </a:pPr>
            <a:endParaRPr lang="en-US" dirty="0">
              <a:latin typeface="Open Sans" panose="020B0606030504020204"/>
            </a:endParaRPr>
          </a:p>
          <a:p>
            <a:pPr algn="l" rtl="0">
              <a:buFont typeface="Wingdings" pitchFamily="2" charset="2"/>
              <a:buChar char="q"/>
            </a:pPr>
            <a:r>
              <a:rPr lang="en-US" dirty="0">
                <a:latin typeface="Open Sans" panose="020B0606030504020204"/>
              </a:rPr>
              <a:t>रिएक्टरों को मोटी कंक्रीट या सीसे की दीवारों के आवरण में बंद कर दिया जाता है ताकि गामा किरणें बाहर न जा सकें।</a:t>
            </a:r>
          </a:p>
          <a:p>
            <a:pPr algn="l" rtl="0">
              <a:buFont typeface="Wingdings" pitchFamily="2" charset="2"/>
              <a:buChar char="q"/>
            </a:pPr>
            <a:endParaRPr lang="en-US" dirty="0">
              <a:latin typeface="Open Sans" panose="020B0606030504020204"/>
            </a:endParaRPr>
          </a:p>
          <a:p>
            <a:pPr algn="l" rtl="0">
              <a:buFont typeface="Wingdings" pitchFamily="2" charset="2"/>
              <a:buChar char="q"/>
            </a:pPr>
            <a:r>
              <a:rPr lang="en-US" dirty="0">
                <a:latin typeface="Open Sans" panose="020B0606030504020204"/>
              </a:rPr>
              <a:t>ग्रेफाइट के स्थान पर मॉडरेटर के रूप में पानी का उपयोग।</a:t>
            </a:r>
          </a:p>
          <a:p>
            <a:pPr algn="l" rtl="0">
              <a:buFont typeface="Wingdings" pitchFamily="2" charset="2"/>
              <a:buChar char="q"/>
            </a:pPr>
            <a:endParaRPr lang="en-US" dirty="0">
              <a:latin typeface="Open Sans" panose="020B0606030504020204"/>
            </a:endParaRPr>
          </a:p>
        </p:txBody>
      </p:sp>
      <p:sp>
        <p:nvSpPr>
          <p:cNvPr id="7172" name="PPT 2 -">
            <a:extLst>
              <a:ext uri="{FF2B5EF4-FFF2-40B4-BE49-F238E27FC236}">
                <a16:creationId xmlns:a16="http://schemas.microsoft.com/office/drawing/2014/main" id="{3E1037E9-326F-F4DC-B5EF-34C7C7604BDD}"/>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rtl="0">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पीपीटी 2 -</a:t>
            </a:r>
          </a:p>
        </p:txBody>
      </p:sp>
      <p:sp>
        <p:nvSpPr>
          <p:cNvPr id="7173" name="Rectangle">
            <a:extLst>
              <a:ext uri="{FF2B5EF4-FFF2-40B4-BE49-F238E27FC236}">
                <a16:creationId xmlns:a16="http://schemas.microsoft.com/office/drawing/2014/main" id="{28245DA6-660A-B5EE-144D-4E4E33EB8279}"/>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D889DC5C-AA6B-6702-FB96-DA1BCDB1EB26}"/>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algn="l" rtl="0" fontAlgn="base">
                <a:lnSpc>
                  <a:spcPct val="100000"/>
                </a:lnSpc>
                <a:spcBef>
                  <a:spcPts val="300"/>
                </a:spcBef>
                <a:spcAft>
                  <a:spcPct val="0"/>
                </a:spcAft>
                <a:buFontTx/>
                <a:buNone/>
              </a:pPr>
              <a:t>24</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8B644B00-ADB8-5EF6-03F1-3BCA9D486D96}"/>
              </a:ext>
            </a:extLst>
          </p:cNvPr>
          <p:cNvSpPr txBox="1"/>
          <p:nvPr/>
        </p:nvSpPr>
        <p:spPr>
          <a:xfrm>
            <a:off x="228601" y="1406525"/>
            <a:ext cx="3698874" cy="694602"/>
          </a:xfrm>
          <a:prstGeom prst="rect">
            <a:avLst/>
          </a:prstGeom>
          <a:ln w="12700">
            <a:miter lim="400000"/>
          </a:ln>
        </p:spPr>
        <p:txBody>
          <a:bodyPr wrap="square"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100000"/>
              </a:lnSpc>
              <a:defRPr/>
            </a:pPr>
            <a:r>
              <a:rPr lang="en-US" sz="4000" dirty="0">
                <a:solidFill>
                  <a:srgbClr val="FF0000"/>
                </a:solidFill>
              </a:rPr>
              <a:t>सीखा गया सबक</a:t>
            </a:r>
          </a:p>
        </p:txBody>
      </p:sp>
      <p:pic>
        <p:nvPicPr>
          <p:cNvPr id="7176" name="Picture 1">
            <a:extLst>
              <a:ext uri="{FF2B5EF4-FFF2-40B4-BE49-F238E27FC236}">
                <a16:creationId xmlns:a16="http://schemas.microsoft.com/office/drawing/2014/main" id="{7FF45DF0-AF34-5373-CA73-B735F655065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004C6BEE-3CDB-602A-CE5F-3E478E7FA21C}"/>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5391014"/>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3122F-AA10-E8FA-3157-0AB302019A37}"/>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62C08FF9-AC51-BC29-05C1-B737DA1F2364}"/>
              </a:ext>
            </a:extLst>
          </p:cNvPr>
          <p:cNvSpPr/>
          <p:nvPr/>
        </p:nvSpPr>
        <p:spPr>
          <a:xfrm>
            <a:off x="4084638" y="-8792"/>
            <a:ext cx="8107362" cy="6858000"/>
          </a:xfrm>
          <a:prstGeom prst="rect">
            <a:avLst/>
          </a:prstGeom>
          <a:solidFill>
            <a:schemeClr val="accent6">
              <a:lumMod val="20000"/>
              <a:lumOff val="80000"/>
            </a:schemeClr>
          </a:solidFill>
          <a:ln w="12700">
            <a:miter lim="400000"/>
          </a:ln>
        </p:spPr>
        <p:txBody>
          <a:bodyPr lIns="39142" tIns="39142" rIns="39142" bIns="39142"/>
          <a:lstStyle/>
          <a:p>
            <a:pPr algn="l" rtl="0">
              <a:defRPr/>
            </a:pPr>
            <a:endParaRPr dirty="0"/>
          </a:p>
        </p:txBody>
      </p:sp>
      <p:sp>
        <p:nvSpPr>
          <p:cNvPr id="7171"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6AC0C73D-3ACF-8A2A-80ED-9BEE6E5FBCF5}"/>
              </a:ext>
            </a:extLst>
          </p:cNvPr>
          <p:cNvSpPr txBox="1">
            <a:spLocks noChangeArrowheads="1"/>
          </p:cNvSpPr>
          <p:nvPr/>
        </p:nvSpPr>
        <p:spPr bwMode="auto">
          <a:xfrm>
            <a:off x="4494091" y="1679512"/>
            <a:ext cx="7537450" cy="4310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spAutoFit/>
          </a:bodyPr>
          <a:lstStyle>
            <a:lvl1pPr defTabSz="1895475">
              <a:lnSpc>
                <a:spcPct val="90000"/>
              </a:lnSpc>
              <a:spcBef>
                <a:spcPts val="1000"/>
              </a:spcBef>
              <a:buFont typeface="Arial" panose="020B0604020202020204" pitchFamily="34" charset="0"/>
              <a:buChar char="•"/>
              <a:tabLst>
                <a:tab pos="2286000" algn="l"/>
                <a:tab pos="3644900" algn="l"/>
                <a:tab pos="5029200" algn="l"/>
                <a:tab pos="6388100" algn="l"/>
              </a:tabLst>
              <a:defRPr sz="2800">
                <a:solidFill>
                  <a:schemeClr val="tx1"/>
                </a:solidFill>
                <a:latin typeface="Calibri" panose="020F0502020204030204" pitchFamily="34" charset="0"/>
              </a:defRPr>
            </a:lvl1pPr>
            <a:lvl2pPr marL="742950" indent="-28575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400">
                <a:solidFill>
                  <a:schemeClr val="tx1"/>
                </a:solidFill>
                <a:latin typeface="Calibri" panose="020F0502020204030204" pitchFamily="34" charset="0"/>
              </a:defRPr>
            </a:lvl2pPr>
            <a:lvl3pPr marL="11430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000">
                <a:solidFill>
                  <a:schemeClr val="tx1"/>
                </a:solidFill>
                <a:latin typeface="Calibri" panose="020F0502020204030204" pitchFamily="34" charset="0"/>
              </a:defRPr>
            </a:lvl3pPr>
            <a:lvl4pPr marL="16002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4pPr>
            <a:lvl5pPr marL="20574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5pPr>
            <a:lvl6pPr marL="25146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6pPr>
            <a:lvl7pPr marL="29718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7pPr>
            <a:lvl8pPr marL="34290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8pPr>
            <a:lvl9pPr marL="38862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9pPr>
          </a:lstStyle>
          <a:p>
            <a:pPr algn="l" rtl="0">
              <a:buFont typeface="Wingdings" pitchFamily="2" charset="2"/>
              <a:buChar char="q"/>
            </a:pPr>
            <a:r>
              <a:rPr lang="en-US" dirty="0">
                <a:latin typeface="Open Sans" panose="020B0606030504020204"/>
              </a:rPr>
              <a:t>योग्य कर्मचारियों की भर्ती करना।</a:t>
            </a:r>
          </a:p>
          <a:p>
            <a:pPr algn="l" rtl="0">
              <a:buFont typeface="Wingdings" pitchFamily="2" charset="2"/>
              <a:buChar char="q"/>
            </a:pPr>
            <a:r>
              <a:rPr lang="en-US" dirty="0">
                <a:latin typeface="Open Sans" panose="020B0606030504020204"/>
              </a:rPr>
              <a:t>व्यापक आपातकालीन तैयारी योजना से दुर्घटना घटित हो सकती है।</a:t>
            </a:r>
          </a:p>
          <a:p>
            <a:pPr algn="l" rtl="0">
              <a:buFont typeface="Wingdings" pitchFamily="2" charset="2"/>
              <a:buChar char="q"/>
            </a:pPr>
            <a:endParaRPr lang="en-US" dirty="0">
              <a:latin typeface="Open Sans" panose="020B0606030504020204"/>
            </a:endParaRPr>
          </a:p>
          <a:p>
            <a:pPr algn="l" rtl="0">
              <a:buFont typeface="Wingdings" pitchFamily="2" charset="2"/>
              <a:buChar char="q"/>
            </a:pPr>
            <a:r>
              <a:rPr lang="en-US" dirty="0">
                <a:latin typeface="Open Sans" panose="020B0606030504020204"/>
              </a:rPr>
              <a:t>आज तक सुरक्षित परमाणु ऊर्जा की कोई अवधारणा नहीं है।</a:t>
            </a:r>
          </a:p>
          <a:p>
            <a:pPr algn="l" rtl="0">
              <a:buNone/>
            </a:pPr>
            <a:endParaRPr lang="en-US" dirty="0">
              <a:latin typeface="Open Sans" panose="020B0606030504020204"/>
            </a:endParaRPr>
          </a:p>
          <a:p>
            <a:pPr algn="l" rtl="0">
              <a:buFont typeface="Wingdings" pitchFamily="2" charset="2"/>
              <a:buChar char="q"/>
            </a:pPr>
            <a:r>
              <a:rPr lang="en-US" dirty="0">
                <a:latin typeface="Open Sans" panose="020B0606030504020204"/>
              </a:rPr>
              <a:t>चेतावनी और सूचना। दुर्घटना को उच्च अधिकारियों और स्थानीय लोगों से न छिपाएँ।</a:t>
            </a:r>
          </a:p>
          <a:p>
            <a:pPr algn="l" rtl="0">
              <a:buNone/>
            </a:pPr>
            <a:endParaRPr lang="en-US" dirty="0">
              <a:latin typeface="Open Sans" panose="020B0606030504020204"/>
            </a:endParaRPr>
          </a:p>
        </p:txBody>
      </p:sp>
      <p:sp>
        <p:nvSpPr>
          <p:cNvPr id="7172" name="PPT 2 -">
            <a:extLst>
              <a:ext uri="{FF2B5EF4-FFF2-40B4-BE49-F238E27FC236}">
                <a16:creationId xmlns:a16="http://schemas.microsoft.com/office/drawing/2014/main" id="{3E1037E9-326F-F4DC-B5EF-34C7C7604BDD}"/>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rtl="0">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पीपीटी 2 -</a:t>
            </a:r>
          </a:p>
        </p:txBody>
      </p:sp>
      <p:sp>
        <p:nvSpPr>
          <p:cNvPr id="7173" name="Rectangle">
            <a:extLst>
              <a:ext uri="{FF2B5EF4-FFF2-40B4-BE49-F238E27FC236}">
                <a16:creationId xmlns:a16="http://schemas.microsoft.com/office/drawing/2014/main" id="{28245DA6-660A-B5EE-144D-4E4E33EB8279}"/>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D889DC5C-AA6B-6702-FB96-DA1BCDB1EB26}"/>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algn="l" rtl="0" fontAlgn="base">
                <a:lnSpc>
                  <a:spcPct val="100000"/>
                </a:lnSpc>
                <a:spcBef>
                  <a:spcPts val="300"/>
                </a:spcBef>
                <a:spcAft>
                  <a:spcPct val="0"/>
                </a:spcAft>
                <a:buFontTx/>
                <a:buNone/>
              </a:pPr>
              <a:t>25</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8B644B00-ADB8-5EF6-03F1-3BCA9D486D96}"/>
              </a:ext>
            </a:extLst>
          </p:cNvPr>
          <p:cNvSpPr txBox="1"/>
          <p:nvPr/>
        </p:nvSpPr>
        <p:spPr>
          <a:xfrm>
            <a:off x="228601" y="1406525"/>
            <a:ext cx="3698874" cy="694602"/>
          </a:xfrm>
          <a:prstGeom prst="rect">
            <a:avLst/>
          </a:prstGeom>
          <a:ln w="12700">
            <a:miter lim="400000"/>
          </a:ln>
        </p:spPr>
        <p:txBody>
          <a:bodyPr wrap="square"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100000"/>
              </a:lnSpc>
              <a:defRPr/>
            </a:pPr>
            <a:r>
              <a:rPr lang="en-US" sz="4000" dirty="0">
                <a:solidFill>
                  <a:srgbClr val="FF0000"/>
                </a:solidFill>
              </a:rPr>
              <a:t>सीखा गया सबक</a:t>
            </a:r>
          </a:p>
        </p:txBody>
      </p:sp>
      <p:pic>
        <p:nvPicPr>
          <p:cNvPr id="7176" name="Picture 1">
            <a:extLst>
              <a:ext uri="{FF2B5EF4-FFF2-40B4-BE49-F238E27FC236}">
                <a16:creationId xmlns:a16="http://schemas.microsoft.com/office/drawing/2014/main" id="{7FF45DF0-AF34-5373-CA73-B735F655065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004C6BEE-3CDB-602A-CE5F-3E478E7FA21C}"/>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586924"/>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104D3-157E-7A06-D415-8EB887BD35EE}"/>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22A2839C-5AF2-D1FA-04E5-901436670042}"/>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lgn="l" rtl="0">
              <a:defRPr/>
            </a:pPr>
            <a:endParaRPr dirty="0"/>
          </a:p>
        </p:txBody>
      </p:sp>
      <p:sp>
        <p:nvSpPr>
          <p:cNvPr id="7171"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1EA28669-9CC6-93DA-94A1-A82DF6A8C531}"/>
              </a:ext>
            </a:extLst>
          </p:cNvPr>
          <p:cNvSpPr txBox="1">
            <a:spLocks noChangeArrowheads="1"/>
          </p:cNvSpPr>
          <p:nvPr/>
        </p:nvSpPr>
        <p:spPr bwMode="auto">
          <a:xfrm>
            <a:off x="4283075" y="1679512"/>
            <a:ext cx="7537450" cy="3926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spAutoFit/>
          </a:bodyPr>
          <a:lstStyle>
            <a:lvl1pPr defTabSz="1895475">
              <a:lnSpc>
                <a:spcPct val="90000"/>
              </a:lnSpc>
              <a:spcBef>
                <a:spcPts val="1000"/>
              </a:spcBef>
              <a:buFont typeface="Arial" panose="020B0604020202020204" pitchFamily="34" charset="0"/>
              <a:buChar char="•"/>
              <a:tabLst>
                <a:tab pos="2286000" algn="l"/>
                <a:tab pos="3644900" algn="l"/>
                <a:tab pos="5029200" algn="l"/>
                <a:tab pos="6388100" algn="l"/>
              </a:tabLst>
              <a:defRPr sz="2800">
                <a:solidFill>
                  <a:schemeClr val="tx1"/>
                </a:solidFill>
                <a:latin typeface="Calibri" panose="020F0502020204030204" pitchFamily="34" charset="0"/>
              </a:defRPr>
            </a:lvl1pPr>
            <a:lvl2pPr marL="742950" indent="-28575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400">
                <a:solidFill>
                  <a:schemeClr val="tx1"/>
                </a:solidFill>
                <a:latin typeface="Calibri" panose="020F0502020204030204" pitchFamily="34" charset="0"/>
              </a:defRPr>
            </a:lvl2pPr>
            <a:lvl3pPr marL="11430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000">
                <a:solidFill>
                  <a:schemeClr val="tx1"/>
                </a:solidFill>
                <a:latin typeface="Calibri" panose="020F0502020204030204" pitchFamily="34" charset="0"/>
              </a:defRPr>
            </a:lvl3pPr>
            <a:lvl4pPr marL="16002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4pPr>
            <a:lvl5pPr marL="20574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5pPr>
            <a:lvl6pPr marL="25146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6pPr>
            <a:lvl7pPr marL="29718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7pPr>
            <a:lvl8pPr marL="34290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8pPr>
            <a:lvl9pPr marL="38862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9pPr>
          </a:lstStyle>
          <a:p>
            <a:pPr>
              <a:buFont typeface="Wingdings" pitchFamily="2" charset="2"/>
              <a:buChar char="q"/>
            </a:pPr>
            <a:r>
              <a:rPr lang="hi-IN" dirty="0">
                <a:latin typeface="Open Sans" panose="020B0606030504020204"/>
              </a:rPr>
              <a:t>आज, पिपरियात और आसपास का क्षेत्र मानव निवास के लिए सुरक्षित नहीं है।
सुरक्षा सुनिश्चित करने के लिए क्षतिग्रस्त रिएक्टर में रेडियोधर्मिता को 1,00,000 वर्षों तक नियंत्रित किया जाना है।
हालाँकि, इस ताबूत को केवल 10 साल तक चलने के लिए डिज़ाइन किया गया था।
यह न केवल आज के लिए, बल्कि आने वाली कई पीढ़ियों के लिए भी एक कठिन चुनौती होगी।</a:t>
            </a:r>
            <a:endParaRPr lang="en-US" dirty="0">
              <a:latin typeface="Open Sans" panose="020B0606030504020204"/>
            </a:endParaRPr>
          </a:p>
        </p:txBody>
      </p:sp>
      <p:sp>
        <p:nvSpPr>
          <p:cNvPr id="7172" name="PPT 2 -">
            <a:extLst>
              <a:ext uri="{FF2B5EF4-FFF2-40B4-BE49-F238E27FC236}">
                <a16:creationId xmlns:a16="http://schemas.microsoft.com/office/drawing/2014/main" id="{BF5057BA-868D-B3A3-6061-69CAF172BF33}"/>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rtl="0">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पीपीटी 2 -</a:t>
            </a:r>
          </a:p>
        </p:txBody>
      </p:sp>
      <p:sp>
        <p:nvSpPr>
          <p:cNvPr id="7173" name="Rectangle">
            <a:extLst>
              <a:ext uri="{FF2B5EF4-FFF2-40B4-BE49-F238E27FC236}">
                <a16:creationId xmlns:a16="http://schemas.microsoft.com/office/drawing/2014/main" id="{0DFA8B8F-40B0-E3A0-D25F-B3C990C98822}"/>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9D5CFCDA-57C9-553A-D58B-3601F443ADA2}"/>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algn="l" rtl="0" fontAlgn="base">
                <a:lnSpc>
                  <a:spcPct val="100000"/>
                </a:lnSpc>
                <a:spcBef>
                  <a:spcPts val="300"/>
                </a:spcBef>
                <a:spcAft>
                  <a:spcPct val="0"/>
                </a:spcAft>
                <a:buFontTx/>
                <a:buNone/>
              </a:pPr>
              <a:t>26</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6B16B128-3DFC-EF2D-8C37-B9FF30B3EB69}"/>
              </a:ext>
            </a:extLst>
          </p:cNvPr>
          <p:cNvSpPr txBox="1"/>
          <p:nvPr/>
        </p:nvSpPr>
        <p:spPr>
          <a:xfrm>
            <a:off x="228601" y="1406525"/>
            <a:ext cx="3698874" cy="633046"/>
          </a:xfrm>
          <a:prstGeom prst="rect">
            <a:avLst/>
          </a:prstGeom>
          <a:ln w="12700">
            <a:miter lim="400000"/>
          </a:ln>
        </p:spPr>
        <p:txBody>
          <a:bodyPr wrap="square"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100000"/>
              </a:lnSpc>
              <a:defRPr/>
            </a:pPr>
            <a:r>
              <a:rPr lang="en-US" sz="3600" dirty="0"/>
              <a:t>निष्कर्ष</a:t>
            </a:r>
          </a:p>
        </p:txBody>
      </p:sp>
      <p:pic>
        <p:nvPicPr>
          <p:cNvPr id="7176" name="Picture 1">
            <a:extLst>
              <a:ext uri="{FF2B5EF4-FFF2-40B4-BE49-F238E27FC236}">
                <a16:creationId xmlns:a16="http://schemas.microsoft.com/office/drawing/2014/main" id="{F50F0C51-591C-5346-A075-38D6DAD29AC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EB64ACCD-A1EE-4B73-C589-F5C9A5937C20}"/>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1928250"/>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54E44-D3F5-24B6-DE42-B01A4A5C917A}"/>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913F041F-6B37-F33A-5A81-BE44E0094073}"/>
              </a:ext>
            </a:extLst>
          </p:cNvPr>
          <p:cNvSpPr/>
          <p:nvPr/>
        </p:nvSpPr>
        <p:spPr>
          <a:xfrm>
            <a:off x="4146184" y="-7335"/>
            <a:ext cx="8107362" cy="6858000"/>
          </a:xfrm>
          <a:prstGeom prst="rect">
            <a:avLst/>
          </a:prstGeom>
          <a:solidFill>
            <a:schemeClr val="accent6">
              <a:lumMod val="20000"/>
              <a:lumOff val="80000"/>
            </a:schemeClr>
          </a:solidFill>
          <a:ln w="12700">
            <a:miter lim="400000"/>
          </a:ln>
        </p:spPr>
        <p:txBody>
          <a:bodyPr lIns="39142" tIns="39142" rIns="39142" bIns="39142"/>
          <a:lstStyle/>
          <a:p>
            <a:pPr algn="l" rtl="0">
              <a:defRPr/>
            </a:pPr>
            <a:endParaRPr dirty="0"/>
          </a:p>
        </p:txBody>
      </p:sp>
      <p:sp>
        <p:nvSpPr>
          <p:cNvPr id="7171"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F17E19A2-8C97-8F3A-4CC5-51F301CC0BAB}"/>
              </a:ext>
            </a:extLst>
          </p:cNvPr>
          <p:cNvSpPr txBox="1">
            <a:spLocks noChangeArrowheads="1"/>
          </p:cNvSpPr>
          <p:nvPr/>
        </p:nvSpPr>
        <p:spPr bwMode="auto">
          <a:xfrm>
            <a:off x="4353414" y="112901"/>
            <a:ext cx="7537450" cy="611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spAutoFit/>
          </a:bodyPr>
          <a:lstStyle>
            <a:lvl1pPr defTabSz="1895475">
              <a:lnSpc>
                <a:spcPct val="90000"/>
              </a:lnSpc>
              <a:spcBef>
                <a:spcPts val="1000"/>
              </a:spcBef>
              <a:buFont typeface="Arial" panose="020B0604020202020204" pitchFamily="34" charset="0"/>
              <a:buChar char="•"/>
              <a:tabLst>
                <a:tab pos="2286000" algn="l"/>
                <a:tab pos="3644900" algn="l"/>
                <a:tab pos="5029200" algn="l"/>
                <a:tab pos="6388100" algn="l"/>
              </a:tabLst>
              <a:defRPr sz="2800">
                <a:solidFill>
                  <a:schemeClr val="tx1"/>
                </a:solidFill>
                <a:latin typeface="Calibri" panose="020F0502020204030204" pitchFamily="34" charset="0"/>
              </a:defRPr>
            </a:lvl1pPr>
            <a:lvl2pPr marL="742950" indent="-28575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400">
                <a:solidFill>
                  <a:schemeClr val="tx1"/>
                </a:solidFill>
                <a:latin typeface="Calibri" panose="020F0502020204030204" pitchFamily="34" charset="0"/>
              </a:defRPr>
            </a:lvl2pPr>
            <a:lvl3pPr marL="11430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000">
                <a:solidFill>
                  <a:schemeClr val="tx1"/>
                </a:solidFill>
                <a:latin typeface="Calibri" panose="020F0502020204030204" pitchFamily="34" charset="0"/>
              </a:defRPr>
            </a:lvl3pPr>
            <a:lvl4pPr marL="16002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4pPr>
            <a:lvl5pPr marL="20574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5pPr>
            <a:lvl6pPr marL="25146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6pPr>
            <a:lvl7pPr marL="29718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7pPr>
            <a:lvl8pPr marL="34290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8pPr>
            <a:lvl9pPr marL="38862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9pPr>
          </a:lstStyle>
          <a:p>
            <a:pPr algn="l" rtl="0">
              <a:lnSpc>
                <a:spcPct val="150000"/>
              </a:lnSpc>
              <a:buFont typeface="Wingdings" pitchFamily="2" charset="2"/>
              <a:buChar char="q"/>
            </a:pPr>
            <a:r>
              <a:rPr lang="en-US" altLang="en-US" dirty="0">
                <a:latin typeface="Open Sans" panose="020B0606030504020204"/>
                <a:cs typeface="Open Sans" panose="020B0606030504020204" pitchFamily="34" charset="0"/>
                <a:sym typeface="Open Sans Semibold" panose="020B0706030804020204" pitchFamily="34" charset="0"/>
              </a:rPr>
              <a:t>•</a:t>
            </a:r>
            <a:r>
              <a:rPr lang="en-US" dirty="0">
                <a:latin typeface="Open Sans" panose="020B0606030504020204"/>
                <a:cs typeface="Calibri" pitchFamily="34" charset="0"/>
              </a:rPr>
              <a:t>पृष्ठभूमि</a:t>
            </a:r>
          </a:p>
          <a:p>
            <a:pPr algn="l" rtl="0">
              <a:lnSpc>
                <a:spcPct val="150000"/>
              </a:lnSpc>
              <a:buFont typeface="Wingdings" pitchFamily="2" charset="2"/>
              <a:buChar char="q"/>
            </a:pPr>
            <a:r>
              <a:rPr lang="en-US" dirty="0">
                <a:latin typeface="Open Sans" panose="020B0606030504020204"/>
                <a:cs typeface="Calibri" pitchFamily="34" charset="0"/>
              </a:rPr>
              <a:t>रिएक्टर योजना परिदृश्य</a:t>
            </a:r>
          </a:p>
          <a:p>
            <a:pPr algn="l" rtl="0">
              <a:lnSpc>
                <a:spcPct val="150000"/>
              </a:lnSpc>
              <a:buFont typeface="Wingdings" pitchFamily="2" charset="2"/>
              <a:buChar char="q"/>
            </a:pPr>
            <a:r>
              <a:rPr lang="en-US" dirty="0">
                <a:latin typeface="Open Sans" panose="020B0606030504020204"/>
                <a:cs typeface="Calibri" pitchFamily="34" charset="0"/>
              </a:rPr>
              <a:t>आपदा का दिन</a:t>
            </a:r>
          </a:p>
          <a:p>
            <a:pPr algn="l" rtl="0">
              <a:lnSpc>
                <a:spcPct val="150000"/>
              </a:lnSpc>
              <a:buFont typeface="Wingdings" pitchFamily="2" charset="2"/>
              <a:buChar char="q"/>
            </a:pPr>
            <a:r>
              <a:rPr lang="en-US" dirty="0">
                <a:latin typeface="Open Sans" panose="020B0606030504020204"/>
                <a:cs typeface="Calibri" pitchFamily="34" charset="0"/>
              </a:rPr>
              <a:t>चेरनोबिल दुर्घटना के कारण</a:t>
            </a:r>
          </a:p>
          <a:p>
            <a:pPr algn="l" rtl="0">
              <a:lnSpc>
                <a:spcPct val="150000"/>
              </a:lnSpc>
              <a:buFont typeface="Wingdings" pitchFamily="2" charset="2"/>
              <a:buChar char="q"/>
            </a:pPr>
            <a:r>
              <a:rPr lang="en-US" dirty="0">
                <a:latin typeface="Open Sans" panose="020B0606030504020204"/>
                <a:cs typeface="Calibri" pitchFamily="34" charset="0"/>
              </a:rPr>
              <a:t>निकास</a:t>
            </a:r>
          </a:p>
          <a:p>
            <a:pPr algn="l" rtl="0">
              <a:lnSpc>
                <a:spcPct val="150000"/>
              </a:lnSpc>
              <a:buFont typeface="Wingdings" pitchFamily="2" charset="2"/>
              <a:buChar char="q"/>
            </a:pPr>
            <a:r>
              <a:rPr lang="en-US" dirty="0">
                <a:latin typeface="Open Sans" panose="020B0606030504020204"/>
                <a:cs typeface="Calibri" pitchFamily="34" charset="0"/>
              </a:rPr>
              <a:t>विकिरणों का प्रभाव</a:t>
            </a:r>
          </a:p>
          <a:p>
            <a:pPr algn="l" rtl="0">
              <a:lnSpc>
                <a:spcPct val="150000"/>
              </a:lnSpc>
              <a:buFont typeface="Wingdings" pitchFamily="2" charset="2"/>
              <a:buChar char="q"/>
            </a:pPr>
            <a:r>
              <a:rPr lang="en-US" dirty="0">
                <a:latin typeface="Open Sans" panose="020B0606030504020204"/>
                <a:cs typeface="Calibri" pitchFamily="34" charset="0"/>
              </a:rPr>
              <a:t>मृत्यु और प्रभाव</a:t>
            </a:r>
          </a:p>
          <a:p>
            <a:pPr algn="l" rtl="0">
              <a:lnSpc>
                <a:spcPct val="150000"/>
              </a:lnSpc>
              <a:buFont typeface="Wingdings" pitchFamily="2" charset="2"/>
              <a:buChar char="q"/>
            </a:pPr>
            <a:r>
              <a:rPr lang="en-US" dirty="0">
                <a:latin typeface="Open Sans" panose="020B0606030504020204"/>
                <a:cs typeface="Calibri" pitchFamily="34" charset="0"/>
              </a:rPr>
              <a:t>सीखा गया सबक</a:t>
            </a:r>
          </a:p>
        </p:txBody>
      </p:sp>
      <p:sp>
        <p:nvSpPr>
          <p:cNvPr id="7172" name="PPT 2 -">
            <a:extLst>
              <a:ext uri="{FF2B5EF4-FFF2-40B4-BE49-F238E27FC236}">
                <a16:creationId xmlns:a16="http://schemas.microsoft.com/office/drawing/2014/main" id="{F5C569BE-A778-2885-5FB7-40910C8DEF0A}"/>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rtl="0">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पीपीटी 2 -</a:t>
            </a:r>
          </a:p>
        </p:txBody>
      </p:sp>
      <p:sp>
        <p:nvSpPr>
          <p:cNvPr id="7173" name="Rectangle">
            <a:extLst>
              <a:ext uri="{FF2B5EF4-FFF2-40B4-BE49-F238E27FC236}">
                <a16:creationId xmlns:a16="http://schemas.microsoft.com/office/drawing/2014/main" id="{87D712D6-76B3-72BF-90E3-32C6CA61017F}"/>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E066FFDB-2E3B-652A-7A76-26BD7B9C9ACA}"/>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algn="l" rtl="0" fontAlgn="base">
                <a:lnSpc>
                  <a:spcPct val="100000"/>
                </a:lnSpc>
                <a:spcBef>
                  <a:spcPts val="300"/>
                </a:spcBef>
                <a:spcAft>
                  <a:spcPct val="0"/>
                </a:spcAft>
                <a:buFontTx/>
                <a:buNone/>
              </a:pPr>
              <a:t>27</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376449E9-77AF-20B8-98BA-007C43A66974}"/>
              </a:ext>
            </a:extLst>
          </p:cNvPr>
          <p:cNvSpPr txBox="1"/>
          <p:nvPr/>
        </p:nvSpPr>
        <p:spPr>
          <a:xfrm>
            <a:off x="228601" y="1406525"/>
            <a:ext cx="3698874" cy="694602"/>
          </a:xfrm>
          <a:prstGeom prst="rect">
            <a:avLst/>
          </a:prstGeom>
          <a:ln w="12700">
            <a:miter lim="400000"/>
          </a:ln>
        </p:spPr>
        <p:txBody>
          <a:bodyPr wrap="square"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100000"/>
              </a:lnSpc>
              <a:defRPr/>
            </a:pPr>
            <a:r>
              <a:rPr lang="en-US" sz="4000" dirty="0">
                <a:solidFill>
                  <a:srgbClr val="FF0000"/>
                </a:solidFill>
              </a:rPr>
              <a:t> </a:t>
            </a:r>
            <a:r>
              <a:rPr lang="en-US" sz="4000" dirty="0">
                <a:solidFill>
                  <a:srgbClr val="FF0000"/>
                </a:solidFill>
                <a:cs typeface="Arial" pitchFamily="34" charset="0"/>
              </a:rPr>
              <a:t>समीक्षा</a:t>
            </a:r>
            <a:endParaRPr lang="en-US" sz="4000" dirty="0">
              <a:solidFill>
                <a:srgbClr val="FF0000"/>
              </a:solidFill>
            </a:endParaRPr>
          </a:p>
        </p:txBody>
      </p:sp>
      <p:pic>
        <p:nvPicPr>
          <p:cNvPr id="7176" name="Picture 1">
            <a:extLst>
              <a:ext uri="{FF2B5EF4-FFF2-40B4-BE49-F238E27FC236}">
                <a16:creationId xmlns:a16="http://schemas.microsoft.com/office/drawing/2014/main" id="{A48377BA-5651-4E0E-B700-545B27C49B14}"/>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F764AF3E-C354-ACE7-9EA2-5C33EFA53980}"/>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184414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CF5B6-AB08-8F47-46A4-4C51A5F1A9FC}"/>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DC97D82B-19BE-A40F-ADA6-56173B8DFEA0}"/>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lgn="l" rtl="0">
              <a:defRPr/>
            </a:pPr>
            <a:endParaRPr dirty="0"/>
          </a:p>
        </p:txBody>
      </p:sp>
      <p:sp>
        <p:nvSpPr>
          <p:cNvPr id="7171"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FFAADB68-BB3B-7B3B-15F7-7F073D665549}"/>
              </a:ext>
            </a:extLst>
          </p:cNvPr>
          <p:cNvSpPr txBox="1">
            <a:spLocks noChangeArrowheads="1"/>
          </p:cNvSpPr>
          <p:nvPr/>
        </p:nvSpPr>
        <p:spPr bwMode="auto">
          <a:xfrm>
            <a:off x="2454910" y="2349261"/>
            <a:ext cx="7537450" cy="101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spAutoFit/>
          </a:bodyPr>
          <a:lstStyle>
            <a:lvl1pPr defTabSz="1895475">
              <a:lnSpc>
                <a:spcPct val="90000"/>
              </a:lnSpc>
              <a:spcBef>
                <a:spcPts val="1000"/>
              </a:spcBef>
              <a:buFont typeface="Arial" panose="020B0604020202020204" pitchFamily="34" charset="0"/>
              <a:buChar char="•"/>
              <a:tabLst>
                <a:tab pos="2286000" algn="l"/>
                <a:tab pos="3644900" algn="l"/>
                <a:tab pos="5029200" algn="l"/>
                <a:tab pos="6388100" algn="l"/>
              </a:tabLst>
              <a:defRPr sz="2800">
                <a:solidFill>
                  <a:schemeClr val="tx1"/>
                </a:solidFill>
                <a:latin typeface="Calibri" panose="020F0502020204030204" pitchFamily="34" charset="0"/>
              </a:defRPr>
            </a:lvl1pPr>
            <a:lvl2pPr marL="742950" indent="-28575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400">
                <a:solidFill>
                  <a:schemeClr val="tx1"/>
                </a:solidFill>
                <a:latin typeface="Calibri" panose="020F0502020204030204" pitchFamily="34" charset="0"/>
              </a:defRPr>
            </a:lvl2pPr>
            <a:lvl3pPr marL="11430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000">
                <a:solidFill>
                  <a:schemeClr val="tx1"/>
                </a:solidFill>
                <a:latin typeface="Calibri" panose="020F0502020204030204" pitchFamily="34" charset="0"/>
              </a:defRPr>
            </a:lvl3pPr>
            <a:lvl4pPr marL="16002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4pPr>
            <a:lvl5pPr marL="20574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5pPr>
            <a:lvl6pPr marL="25146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6pPr>
            <a:lvl7pPr marL="29718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7pPr>
            <a:lvl8pPr marL="34290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8pPr>
            <a:lvl9pPr marL="38862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9pPr>
          </a:lstStyle>
          <a:p>
            <a:pPr algn="l" rtl="0">
              <a:lnSpc>
                <a:spcPct val="110000"/>
              </a:lnSpc>
              <a:buFontTx/>
              <a:buNone/>
            </a:pPr>
            <a:r>
              <a:rPr lang="en-US" altLang="en-US" sz="6000" dirty="0">
                <a:solidFill>
                  <a:srgbClr val="FF0000"/>
                </a:solidFill>
                <a:latin typeface="Open Sans" panose="020B0606030504020204" pitchFamily="34" charset="0"/>
                <a:cs typeface="Open Sans" panose="020B0606030504020204" pitchFamily="34" charset="0"/>
                <a:sym typeface="Open Sans Semibold" panose="020B0706030804020204" pitchFamily="34" charset="0"/>
              </a:rPr>
              <a:t>कोई प्रश्न ?</a:t>
            </a:r>
          </a:p>
        </p:txBody>
      </p:sp>
      <p:sp>
        <p:nvSpPr>
          <p:cNvPr id="7172" name="PPT 2 -">
            <a:extLst>
              <a:ext uri="{FF2B5EF4-FFF2-40B4-BE49-F238E27FC236}">
                <a16:creationId xmlns:a16="http://schemas.microsoft.com/office/drawing/2014/main" id="{3ECC25D5-913D-23C0-5BA0-AAE581F38B9B}"/>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rtl="0">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पीपीटी 2 -</a:t>
            </a:r>
          </a:p>
        </p:txBody>
      </p:sp>
      <p:sp>
        <p:nvSpPr>
          <p:cNvPr id="7173" name="Rectangle">
            <a:extLst>
              <a:ext uri="{FF2B5EF4-FFF2-40B4-BE49-F238E27FC236}">
                <a16:creationId xmlns:a16="http://schemas.microsoft.com/office/drawing/2014/main" id="{EE937C52-2F08-41D2-C65E-3D38A6A071CD}"/>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8F347DDE-1C8D-4D35-65CD-37A5892EF3D7}"/>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algn="l" rtl="0" fontAlgn="base">
                <a:lnSpc>
                  <a:spcPct val="100000"/>
                </a:lnSpc>
                <a:spcBef>
                  <a:spcPts val="300"/>
                </a:spcBef>
                <a:spcAft>
                  <a:spcPct val="0"/>
                </a:spcAft>
                <a:buFontTx/>
                <a:buNone/>
              </a:pPr>
              <a:t>28</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pic>
        <p:nvPicPr>
          <p:cNvPr id="7176" name="Picture 1">
            <a:extLst>
              <a:ext uri="{FF2B5EF4-FFF2-40B4-BE49-F238E27FC236}">
                <a16:creationId xmlns:a16="http://schemas.microsoft.com/office/drawing/2014/main" id="{F2FA8DB6-98BD-C0D1-F61F-0F123EE8E324}"/>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F9084790-2248-D594-A926-C7D0A3F73553}"/>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4635530"/>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ircle">
            <a:extLst>
              <a:ext uri="{FF2B5EF4-FFF2-40B4-BE49-F238E27FC236}">
                <a16:creationId xmlns:a16="http://schemas.microsoft.com/office/drawing/2014/main" id="{FDC48997-9824-498A-ECE7-D8616D14E439}"/>
              </a:ext>
            </a:extLst>
          </p:cNvPr>
          <p:cNvSpPr>
            <a:spLocks noChangeArrowheads="1"/>
          </p:cNvSpPr>
          <p:nvPr/>
        </p:nvSpPr>
        <p:spPr bwMode="auto">
          <a:xfrm>
            <a:off x="-4319588" y="-4222750"/>
            <a:ext cx="9774238" cy="9774238"/>
          </a:xfrm>
          <a:prstGeom prst="ellipse">
            <a:avLst/>
          </a:prstGeom>
          <a:gradFill rotWithShape="0">
            <a:gsLst>
              <a:gs pos="0">
                <a:srgbClr val="DA751A"/>
              </a:gs>
              <a:gs pos="57570">
                <a:srgbClr val="E67C1D"/>
              </a:gs>
              <a:gs pos="100000">
                <a:srgbClr val="F28320"/>
              </a:gs>
            </a:gsLst>
            <a:lin ang="456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a:lnSpc>
                <a:spcPct val="100000"/>
              </a:lnSpc>
              <a:spcBef>
                <a:spcPct val="0"/>
              </a:spcBef>
              <a:buFontTx/>
              <a:buNone/>
            </a:pPr>
            <a:endParaRPr lang="en-US" altLang="en-US" sz="1800"/>
          </a:p>
        </p:txBody>
      </p:sp>
      <p:pic>
        <p:nvPicPr>
          <p:cNvPr id="122" name="IMG-3642.JPG">
            <a:extLst>
              <a:ext uri="{FF2B5EF4-FFF2-40B4-BE49-F238E27FC236}">
                <a16:creationId xmlns:a16="http://schemas.microsoft.com/office/drawing/2014/main" id="{97E16E83-1CED-B0D9-56F3-7EEA8DB8866E}"/>
              </a:ext>
            </a:extLst>
          </p:cNvPr>
          <p:cNvPicPr>
            <a:picLocks noChangeAspect="1"/>
          </p:cNvPicPr>
          <p:nvPr/>
        </p:nvPicPr>
        <p:blipFill>
          <a:blip r:embed="rId2"/>
          <a:srcRect l="12702" r="12702"/>
          <a:stretch/>
        </p:blipFill>
        <p:spPr>
          <a:xfrm flipH="1">
            <a:off x="-1394580" y="-313981"/>
            <a:ext cx="6404651" cy="5723931"/>
          </a:xfrm>
          <a:custGeom>
            <a:avLst/>
            <a:gdLst/>
            <a:ahLst/>
            <a:cxnLst>
              <a:cxn ang="0">
                <a:pos x="wd2" y="hd2"/>
              </a:cxn>
              <a:cxn ang="5400000">
                <a:pos x="wd2" y="hd2"/>
              </a:cxn>
              <a:cxn ang="10800000">
                <a:pos x="wd2" y="hd2"/>
              </a:cxn>
              <a:cxn ang="16200000">
                <a:pos x="wd2" y="hd2"/>
              </a:cxn>
            </a:cxnLst>
            <a:rect l="0" t="0" r="r" b="b"/>
            <a:pathLst>
              <a:path w="20873" h="21600" extrusionOk="0">
                <a:moveTo>
                  <a:pt x="360" y="0"/>
                </a:moveTo>
                <a:cubicBezTo>
                  <a:pt x="-727" y="5723"/>
                  <a:pt x="646" y="11946"/>
                  <a:pt x="4490" y="16396"/>
                </a:cubicBezTo>
                <a:cubicBezTo>
                  <a:pt x="7486" y="19866"/>
                  <a:pt x="11414" y="21600"/>
                  <a:pt x="15340" y="21600"/>
                </a:cubicBezTo>
                <a:cubicBezTo>
                  <a:pt x="17219" y="21600"/>
                  <a:pt x="19096" y="21199"/>
                  <a:pt x="20873" y="20405"/>
                </a:cubicBezTo>
                <a:lnTo>
                  <a:pt x="20873" y="0"/>
                </a:lnTo>
                <a:lnTo>
                  <a:pt x="360" y="0"/>
                </a:lnTo>
                <a:close/>
              </a:path>
            </a:pathLst>
          </a:custGeom>
          <a:ln w="12700">
            <a:miter lim="400000"/>
          </a:ln>
        </p:spPr>
      </p:pic>
      <p:sp>
        <p:nvSpPr>
          <p:cNvPr id="19460" name="Slide Number">
            <a:extLst>
              <a:ext uri="{FF2B5EF4-FFF2-40B4-BE49-F238E27FC236}">
                <a16:creationId xmlns:a16="http://schemas.microsoft.com/office/drawing/2014/main" id="{3F2711C4-F4DC-B6C1-299E-8921F2835EB5}"/>
              </a:ext>
            </a:extLst>
          </p:cNvPr>
          <p:cNvSpPr>
            <a:spLocks noGrp="1" noChangeArrowheads="1"/>
          </p:cNvSpPr>
          <p:nvPr>
            <p:ph type="sldNum" sz="quarter" idx="10"/>
          </p:nvPr>
        </p:nvSpPr>
        <p:spPr bwMode="auto">
          <a:xfrm>
            <a:off x="11325225" y="6407150"/>
            <a:ext cx="43021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fontAlgn="base">
              <a:lnSpc>
                <a:spcPct val="100000"/>
              </a:lnSpc>
              <a:spcBef>
                <a:spcPts val="300"/>
              </a:spcBef>
              <a:spcAft>
                <a:spcPct val="0"/>
              </a:spcAft>
              <a:buFontTx/>
              <a:buNone/>
            </a:pPr>
            <a:fld id="{8939D408-0A34-464E-AE99-A21DF1E5BB17}"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algn="l" rtl="0" fontAlgn="base">
                <a:lnSpc>
                  <a:spcPct val="100000"/>
                </a:lnSpc>
                <a:spcBef>
                  <a:spcPts val="300"/>
                </a:spcBef>
                <a:spcAft>
                  <a:spcPct val="0"/>
                </a:spcAft>
                <a:buFontTx/>
                <a:buNone/>
              </a:pPr>
              <a:t>29</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2" name="Rectangle 1">
            <a:extLst>
              <a:ext uri="{FF2B5EF4-FFF2-40B4-BE49-F238E27FC236}">
                <a16:creationId xmlns:a16="http://schemas.microsoft.com/office/drawing/2014/main" id="{731D454D-6EFE-0FB1-3B4D-E260747C7914}"/>
              </a:ext>
            </a:extLst>
          </p:cNvPr>
          <p:cNvSpPr/>
          <p:nvPr/>
        </p:nvSpPr>
        <p:spPr>
          <a:xfrm>
            <a:off x="7287277" y="957888"/>
            <a:ext cx="1813766" cy="461665"/>
          </a:xfrm>
          <a:prstGeom prst="rect">
            <a:avLst/>
          </a:prstGeom>
          <a:noFill/>
        </p:spPr>
        <p:txBody>
          <a:bodyPr wrap="none" lIns="45720" tIns="22860" rIns="45720" bIns="22860">
            <a:spAutoFit/>
            <a:scene3d>
              <a:camera prst="orthographicFront"/>
              <a:lightRig rig="harsh" dir="t"/>
            </a:scene3d>
            <a:sp3d extrusionH="57150" prstMaterial="matte">
              <a:bevelT w="63500" h="12700" prst="angle"/>
              <a:contourClr>
                <a:schemeClr val="bg1">
                  <a:lumMod val="65000"/>
                </a:schemeClr>
              </a:contourClr>
            </a:sp3d>
          </a:bodyPr>
          <a:lstStyle/>
          <a:p>
            <a:pPr algn="ctr" rtl="0">
              <a:defRPr/>
            </a:pPr>
            <a:r>
              <a:rPr lang="en-US" sz="2700" b="1" dirty="0">
                <a:ln/>
                <a:solidFill>
                  <a:schemeClr val="accent6">
                    <a:lumMod val="75000"/>
                  </a:schemeClr>
                </a:solidFill>
              </a:rPr>
              <a:t>धन्यवाद</a:t>
            </a:r>
          </a:p>
        </p:txBody>
      </p:sp>
      <p:pic>
        <p:nvPicPr>
          <p:cNvPr id="4" name="Google Shape;1000100012;p1">
            <a:extLst>
              <a:ext uri="{FF2B5EF4-FFF2-40B4-BE49-F238E27FC236}">
                <a16:creationId xmlns:a16="http://schemas.microsoft.com/office/drawing/2014/main" id="{4109FBC8-50B0-F69D-09F2-BD955DA16331}"/>
              </a:ext>
            </a:extLst>
          </p:cNvPr>
          <p:cNvPicPr preferRelativeResize="0"/>
          <p:nvPr/>
        </p:nvPicPr>
        <p:blipFill rotWithShape="1">
          <a:blip r:embed="rId3">
            <a:alphaModFix/>
          </a:blip>
          <a:srcRect/>
          <a:stretch/>
        </p:blipFill>
        <p:spPr>
          <a:xfrm>
            <a:off x="5454404" y="1979113"/>
            <a:ext cx="6199633" cy="4073049"/>
          </a:xfrm>
          <a:prstGeom prst="rect">
            <a:avLst/>
          </a:prstGeom>
          <a:noFill/>
          <a:ln>
            <a:noFill/>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a:extLst>
              <a:ext uri="{FF2B5EF4-FFF2-40B4-BE49-F238E27FC236}">
                <a16:creationId xmlns:a16="http://schemas.microsoft.com/office/drawing/2014/main" id="{48B11DDC-1034-71E4-0D44-64BD7E6ADDAE}"/>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lgn="l" rtl="0">
              <a:defRPr/>
            </a:pPr>
            <a:endParaRPr dirty="0"/>
          </a:p>
        </p:txBody>
      </p:sp>
      <p:sp>
        <p:nvSpPr>
          <p:cNvPr id="7171"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7AA9BE04-E32D-C44F-64C0-D7796786640B}"/>
              </a:ext>
            </a:extLst>
          </p:cNvPr>
          <p:cNvSpPr txBox="1">
            <a:spLocks noChangeArrowheads="1"/>
          </p:cNvSpPr>
          <p:nvPr/>
        </p:nvSpPr>
        <p:spPr bwMode="auto">
          <a:xfrm>
            <a:off x="4129088" y="952295"/>
            <a:ext cx="8018462" cy="4442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25400" tIns="25400" rIns="25400" bIns="25400">
            <a:spAutoFit/>
          </a:bodyPr>
          <a:lstStyle>
            <a:lvl1pPr defTabSz="1895475">
              <a:lnSpc>
                <a:spcPct val="90000"/>
              </a:lnSpc>
              <a:spcBef>
                <a:spcPts val="1000"/>
              </a:spcBef>
              <a:buFont typeface="Arial" panose="020B0604020202020204" pitchFamily="34" charset="0"/>
              <a:buChar char="•"/>
              <a:tabLst>
                <a:tab pos="2286000" algn="l"/>
                <a:tab pos="3644900" algn="l"/>
                <a:tab pos="5029200" algn="l"/>
                <a:tab pos="6388100" algn="l"/>
              </a:tabLst>
              <a:defRPr sz="2800">
                <a:solidFill>
                  <a:schemeClr val="tx1"/>
                </a:solidFill>
                <a:latin typeface="Calibri" panose="020F0502020204030204" pitchFamily="34" charset="0"/>
              </a:defRPr>
            </a:lvl1pPr>
            <a:lvl2pPr marL="742950" indent="-28575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400">
                <a:solidFill>
                  <a:schemeClr val="tx1"/>
                </a:solidFill>
                <a:latin typeface="Calibri" panose="020F0502020204030204" pitchFamily="34" charset="0"/>
              </a:defRPr>
            </a:lvl2pPr>
            <a:lvl3pPr marL="11430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000">
                <a:solidFill>
                  <a:schemeClr val="tx1"/>
                </a:solidFill>
                <a:latin typeface="Calibri" panose="020F0502020204030204" pitchFamily="34" charset="0"/>
              </a:defRPr>
            </a:lvl3pPr>
            <a:lvl4pPr marL="16002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4pPr>
            <a:lvl5pPr marL="20574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5pPr>
            <a:lvl6pPr marL="25146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6pPr>
            <a:lvl7pPr marL="29718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7pPr>
            <a:lvl8pPr marL="34290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8pPr>
            <a:lvl9pPr marL="38862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9pPr>
          </a:lstStyle>
          <a:p>
            <a:pPr>
              <a:lnSpc>
                <a:spcPct val="100000"/>
              </a:lnSpc>
              <a:buFont typeface="Wingdings" pitchFamily="2" charset="2"/>
              <a:buChar char="q"/>
            </a:pPr>
            <a:r>
              <a:rPr lang="en-US" dirty="0">
                <a:latin typeface="Open Sans" panose="020B0606030504020204"/>
              </a:rPr>
              <a:t>चेरनोबिल परमाणु </a:t>
            </a:r>
            <a:r>
              <a:rPr lang="en-US" dirty="0" err="1">
                <a:latin typeface="Open Sans" panose="020B0606030504020204"/>
              </a:rPr>
              <a:t>ऊर्जा</a:t>
            </a:r>
            <a:r>
              <a:rPr lang="en-US" dirty="0">
                <a:latin typeface="Open Sans" panose="020B0606030504020204"/>
              </a:rPr>
              <a:t> </a:t>
            </a:r>
            <a:r>
              <a:rPr lang="en-US" dirty="0" err="1">
                <a:latin typeface="Open Sans" panose="020B0606030504020204"/>
              </a:rPr>
              <a:t>संयंत्र</a:t>
            </a:r>
            <a:r>
              <a:rPr lang="en-US" dirty="0">
                <a:latin typeface="Open Sans" panose="020B0606030504020204"/>
              </a:rPr>
              <a:t> </a:t>
            </a:r>
            <a:r>
              <a:rPr lang="hi-IN" dirty="0"/>
              <a:t>पिपरियात</a:t>
            </a:r>
            <a:r>
              <a:rPr lang="en-US" dirty="0">
                <a:latin typeface="Open Sans" panose="020B0606030504020204"/>
              </a:rPr>
              <a:t>, </a:t>
            </a:r>
            <a:r>
              <a:rPr lang="en-US" dirty="0" err="1">
                <a:latin typeface="Open Sans" panose="020B0606030504020204"/>
              </a:rPr>
              <a:t>यूक्रेन</a:t>
            </a:r>
            <a:r>
              <a:rPr lang="en-US" dirty="0">
                <a:latin typeface="Open Sans" panose="020B0606030504020204"/>
              </a:rPr>
              <a:t>|</a:t>
            </a:r>
          </a:p>
          <a:p>
            <a:pPr algn="l" rtl="0">
              <a:lnSpc>
                <a:spcPct val="100000"/>
              </a:lnSpc>
              <a:buFont typeface="Wingdings" pitchFamily="2" charset="2"/>
              <a:buChar char="q"/>
            </a:pPr>
            <a:r>
              <a:rPr lang="en-US" dirty="0">
                <a:latin typeface="Open Sans" panose="020B0606030504020204"/>
              </a:rPr>
              <a:t>शनिवार, 26 अप्रैल 1986, 01:23 </a:t>
            </a:r>
            <a:r>
              <a:rPr lang="en-US" dirty="0" err="1">
                <a:latin typeface="Open Sans" panose="020B0606030504020204"/>
              </a:rPr>
              <a:t>बजे</a:t>
            </a:r>
            <a:r>
              <a:rPr lang="en-US" dirty="0">
                <a:latin typeface="Open Sans" panose="020B0606030504020204"/>
              </a:rPr>
              <a:t>, रिएक्टर में विस्फोट हो गया।</a:t>
            </a:r>
          </a:p>
          <a:p>
            <a:pPr algn="l" rtl="0">
              <a:lnSpc>
                <a:spcPct val="100000"/>
              </a:lnSpc>
              <a:buFont typeface="Wingdings" pitchFamily="2" charset="2"/>
              <a:buChar char="q"/>
            </a:pPr>
            <a:r>
              <a:rPr lang="en-US" dirty="0">
                <a:latin typeface="Open Sans" panose="020B0606030504020204"/>
                <a:cs typeface="Arial" pitchFamily="34" charset="0"/>
              </a:rPr>
              <a:t>इतिहास की सबसे बुरी परमाणु ऊर्जा संयंत्र दुर्घटना।</a:t>
            </a:r>
          </a:p>
          <a:p>
            <a:pPr algn="l" rtl="0">
              <a:lnSpc>
                <a:spcPct val="100000"/>
              </a:lnSpc>
              <a:buFont typeface="Wingdings" pitchFamily="2" charset="2"/>
              <a:buChar char="q"/>
            </a:pPr>
            <a:r>
              <a:rPr lang="en-US" dirty="0">
                <a:latin typeface="Open Sans" panose="020B0606030504020204"/>
              </a:rPr>
              <a:t>चेर्नोबिल शहर से 17 किमी उत्तर-पश्चिम में स्थित, इसमें 4 रिएक्टर (इकाइयाँ 1,2,3 और 4) शामिल थे।</a:t>
            </a:r>
          </a:p>
          <a:p>
            <a:pPr>
              <a:lnSpc>
                <a:spcPct val="100000"/>
              </a:lnSpc>
              <a:buFont typeface="Wingdings" pitchFamily="2" charset="2"/>
              <a:buChar char="q"/>
            </a:pPr>
            <a:r>
              <a:rPr lang="hi-IN" dirty="0">
                <a:latin typeface="Open Sans" panose="020B0606030504020204"/>
              </a:rPr>
              <a:t>यूक्रेन की बिजली का 10% उत्पादन किया, निर्माण 1970 में शुरू हुआ और रिएक्टर नंबर 4 1983 में पूरा हुआ।</a:t>
            </a:r>
            <a:endParaRPr lang="en-US" dirty="0">
              <a:latin typeface="Open Sans" panose="020B0606030504020204"/>
              <a:cs typeface="Arial" pitchFamily="34" charset="0"/>
            </a:endParaRPr>
          </a:p>
        </p:txBody>
      </p:sp>
      <p:sp>
        <p:nvSpPr>
          <p:cNvPr id="7172" name="PPT 2 -">
            <a:extLst>
              <a:ext uri="{FF2B5EF4-FFF2-40B4-BE49-F238E27FC236}">
                <a16:creationId xmlns:a16="http://schemas.microsoft.com/office/drawing/2014/main" id="{BFBB40CB-2FED-3E91-84BB-B579493A11C2}"/>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rtl="0">
              <a:lnSpc>
                <a:spcPct val="100000"/>
              </a:lnSpc>
              <a:spcBef>
                <a:spcPts val="600"/>
              </a:spcBef>
              <a:buFontTx/>
              <a:buNone/>
            </a:pPr>
            <a:r>
              <a:rPr lang="en-US" altLang="en-US" sz="1500" dirty="0">
                <a:solidFill>
                  <a:srgbClr val="E46C0A"/>
                </a:solidFill>
                <a:latin typeface="Open Sans" panose="020B0606030504020204" pitchFamily="34" charset="0"/>
                <a:cs typeface="Open Sans" panose="020B0606030504020204" pitchFamily="34" charset="0"/>
                <a:sym typeface="Open Sans" panose="020B0606030504020204" pitchFamily="34" charset="0"/>
              </a:rPr>
              <a:t>पीपीटी 2 -</a:t>
            </a:r>
          </a:p>
        </p:txBody>
      </p:sp>
      <p:sp>
        <p:nvSpPr>
          <p:cNvPr id="7173" name="Rectangle">
            <a:extLst>
              <a:ext uri="{FF2B5EF4-FFF2-40B4-BE49-F238E27FC236}">
                <a16:creationId xmlns:a16="http://schemas.microsoft.com/office/drawing/2014/main" id="{43C76640-739E-23BE-BC58-6122AE332FEC}"/>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4248FC03-EA3E-CD87-5CB2-DDD253182604}"/>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algn="l" rtl="0" fontAlgn="base">
                <a:lnSpc>
                  <a:spcPct val="100000"/>
                </a:lnSpc>
                <a:spcBef>
                  <a:spcPts val="300"/>
                </a:spcBef>
                <a:spcAft>
                  <a:spcPct val="0"/>
                </a:spcAft>
                <a:buFontTx/>
                <a:buNone/>
              </a:pPr>
              <a:t>3</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2FE1E3CA-339A-D6E9-A33E-B6B5BA41BE3F}"/>
              </a:ext>
            </a:extLst>
          </p:cNvPr>
          <p:cNvSpPr txBox="1"/>
          <p:nvPr/>
        </p:nvSpPr>
        <p:spPr>
          <a:xfrm>
            <a:off x="88900" y="1406525"/>
            <a:ext cx="3838575" cy="694602"/>
          </a:xfrm>
          <a:prstGeom prst="rect">
            <a:avLst/>
          </a:prstGeom>
          <a:ln w="12700">
            <a:miter lim="400000"/>
          </a:ln>
        </p:spPr>
        <p:txBody>
          <a:bodyPr wrap="square"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100000"/>
              </a:lnSpc>
              <a:defRPr/>
            </a:pPr>
            <a:r>
              <a:rPr lang="en-US" sz="4000" dirty="0">
                <a:solidFill>
                  <a:srgbClr val="FF0000"/>
                </a:solidFill>
                <a:cs typeface="Times New Roman" panose="02020603050405020304" pitchFamily="18" charset="0"/>
              </a:rPr>
              <a:t>पृष्ठभूमि</a:t>
            </a:r>
            <a:endParaRPr lang="en-US" sz="4000" dirty="0"/>
          </a:p>
        </p:txBody>
      </p:sp>
      <p:pic>
        <p:nvPicPr>
          <p:cNvPr id="7176" name="Picture 1">
            <a:extLst>
              <a:ext uri="{FF2B5EF4-FFF2-40B4-BE49-F238E27FC236}">
                <a16:creationId xmlns:a16="http://schemas.microsoft.com/office/drawing/2014/main" id="{4BBA5F64-41EF-C7D7-51D4-AD035C5F21F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B561DD93-863B-2CB5-43AB-3534A74425B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13847-E128-763D-9C61-4318B95F425A}"/>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49784393-68BC-5AB4-9B14-C5D2686AA361}"/>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lgn="l" rtl="0">
              <a:defRPr/>
            </a:pPr>
            <a:endParaRPr dirty="0"/>
          </a:p>
        </p:txBody>
      </p:sp>
      <p:sp>
        <p:nvSpPr>
          <p:cNvPr id="7172" name="PPT 2 -">
            <a:extLst>
              <a:ext uri="{FF2B5EF4-FFF2-40B4-BE49-F238E27FC236}">
                <a16:creationId xmlns:a16="http://schemas.microsoft.com/office/drawing/2014/main" id="{D670C375-0947-898E-4271-C0D911466305}"/>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rtl="0">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पीपीटी 2 -</a:t>
            </a:r>
          </a:p>
        </p:txBody>
      </p:sp>
      <p:sp>
        <p:nvSpPr>
          <p:cNvPr id="7173" name="Rectangle">
            <a:extLst>
              <a:ext uri="{FF2B5EF4-FFF2-40B4-BE49-F238E27FC236}">
                <a16:creationId xmlns:a16="http://schemas.microsoft.com/office/drawing/2014/main" id="{763580D4-9F5C-36E1-171B-398F6A9925C8}"/>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05BE3817-6896-6166-2379-6714B3EFE231}"/>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algn="l" rtl="0" fontAlgn="base">
                <a:lnSpc>
                  <a:spcPct val="100000"/>
                </a:lnSpc>
                <a:spcBef>
                  <a:spcPts val="300"/>
                </a:spcBef>
                <a:spcAft>
                  <a:spcPct val="0"/>
                </a:spcAft>
                <a:buFontTx/>
                <a:buNone/>
              </a:pPr>
              <a:t>4</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F5C0B3DA-2C74-795B-0BD8-7EAB5EBCC4A4}"/>
              </a:ext>
            </a:extLst>
          </p:cNvPr>
          <p:cNvSpPr txBox="1"/>
          <p:nvPr/>
        </p:nvSpPr>
        <p:spPr>
          <a:xfrm>
            <a:off x="371475" y="1406525"/>
            <a:ext cx="3556000" cy="1063933"/>
          </a:xfrm>
          <a:prstGeom prst="rect">
            <a:avLst/>
          </a:prstGeom>
          <a:ln w="12700">
            <a:miter lim="400000"/>
          </a:ln>
        </p:spPr>
        <p:txBody>
          <a:bodyPr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ctr" rtl="0"/>
            <a:r>
              <a:rPr lang="en-US" sz="4000" dirty="0">
                <a:solidFill>
                  <a:srgbClr val="FF0000"/>
                </a:solidFill>
                <a:cs typeface="Times New Roman" panose="02020603050405020304" pitchFamily="18" charset="0"/>
              </a:rPr>
              <a:t>चेरनोबिल कहाँ है...?</a:t>
            </a:r>
          </a:p>
        </p:txBody>
      </p:sp>
      <p:pic>
        <p:nvPicPr>
          <p:cNvPr id="7176" name="Picture 1">
            <a:extLst>
              <a:ext uri="{FF2B5EF4-FFF2-40B4-BE49-F238E27FC236}">
                <a16:creationId xmlns:a16="http://schemas.microsoft.com/office/drawing/2014/main" id="{D93C85E8-0EE4-D440-F2FE-DD0EC0FDB2C0}"/>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2647DADB-6858-46DB-89E9-2918EAB4F6C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4"/>
          <a:srcRect/>
          <a:stretch>
            <a:fillRect/>
          </a:stretch>
        </p:blipFill>
        <p:spPr bwMode="auto">
          <a:xfrm>
            <a:off x="4361486" y="1406524"/>
            <a:ext cx="7223295" cy="500062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57450614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40989-FC7A-D073-5633-649877336273}"/>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D387E17F-1D23-E4A8-F849-5EB2CCE2C764}"/>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lgn="l" rtl="0">
              <a:defRPr/>
            </a:pPr>
            <a:endParaRPr dirty="0"/>
          </a:p>
        </p:txBody>
      </p:sp>
      <p:sp>
        <p:nvSpPr>
          <p:cNvPr id="7171"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072C750B-B690-A5D7-7EBD-422B6168136F}"/>
              </a:ext>
            </a:extLst>
          </p:cNvPr>
          <p:cNvSpPr txBox="1">
            <a:spLocks noChangeArrowheads="1"/>
          </p:cNvSpPr>
          <p:nvPr/>
        </p:nvSpPr>
        <p:spPr bwMode="auto">
          <a:xfrm>
            <a:off x="4283075" y="1679512"/>
            <a:ext cx="7537450" cy="379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spAutoFit/>
          </a:bodyPr>
          <a:lstStyle>
            <a:lvl1pPr defTabSz="1895475">
              <a:lnSpc>
                <a:spcPct val="90000"/>
              </a:lnSpc>
              <a:spcBef>
                <a:spcPts val="1000"/>
              </a:spcBef>
              <a:buFont typeface="Arial" panose="020B0604020202020204" pitchFamily="34" charset="0"/>
              <a:buChar char="•"/>
              <a:tabLst>
                <a:tab pos="2286000" algn="l"/>
                <a:tab pos="3644900" algn="l"/>
                <a:tab pos="5029200" algn="l"/>
                <a:tab pos="6388100" algn="l"/>
              </a:tabLst>
              <a:defRPr sz="2800">
                <a:solidFill>
                  <a:schemeClr val="tx1"/>
                </a:solidFill>
                <a:latin typeface="Calibri" panose="020F0502020204030204" pitchFamily="34" charset="0"/>
              </a:defRPr>
            </a:lvl1pPr>
            <a:lvl2pPr marL="742950" indent="-28575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400">
                <a:solidFill>
                  <a:schemeClr val="tx1"/>
                </a:solidFill>
                <a:latin typeface="Calibri" panose="020F0502020204030204" pitchFamily="34" charset="0"/>
              </a:defRPr>
            </a:lvl2pPr>
            <a:lvl3pPr marL="11430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000">
                <a:solidFill>
                  <a:schemeClr val="tx1"/>
                </a:solidFill>
                <a:latin typeface="Calibri" panose="020F0502020204030204" pitchFamily="34" charset="0"/>
              </a:defRPr>
            </a:lvl3pPr>
            <a:lvl4pPr marL="16002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4pPr>
            <a:lvl5pPr marL="20574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5pPr>
            <a:lvl6pPr marL="25146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6pPr>
            <a:lvl7pPr marL="29718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7pPr>
            <a:lvl8pPr marL="34290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8pPr>
            <a:lvl9pPr marL="38862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9pPr>
          </a:lstStyle>
          <a:p>
            <a:pPr algn="l" rtl="0">
              <a:buFont typeface="Wingdings" pitchFamily="2" charset="2"/>
              <a:buChar char="q"/>
            </a:pPr>
            <a:r>
              <a:rPr lang="en-US" dirty="0" err="1">
                <a:latin typeface="Open Sans" panose="020B0606030504020204"/>
              </a:rPr>
              <a:t>रिएक्टर</a:t>
            </a:r>
            <a:r>
              <a:rPr lang="en-US" dirty="0">
                <a:latin typeface="Open Sans" panose="020B0606030504020204"/>
              </a:rPr>
              <a:t> </a:t>
            </a:r>
            <a:r>
              <a:rPr lang="en-US" dirty="0" err="1">
                <a:latin typeface="Open Sans" panose="020B0606030504020204"/>
              </a:rPr>
              <a:t>बोल्शॉय</a:t>
            </a:r>
            <a:r>
              <a:rPr lang="en-US" dirty="0">
                <a:latin typeface="Open Sans" panose="020B0606030504020204"/>
              </a:rPr>
              <a:t> </a:t>
            </a:r>
            <a:r>
              <a:rPr lang="en-US" dirty="0" err="1">
                <a:latin typeface="Open Sans" panose="020B0606030504020204"/>
              </a:rPr>
              <a:t>मोशेहनोस्ती</a:t>
            </a:r>
            <a:r>
              <a:rPr lang="en-US" dirty="0">
                <a:latin typeface="Open Sans" panose="020B0606030504020204"/>
              </a:rPr>
              <a:t> </a:t>
            </a:r>
            <a:r>
              <a:rPr lang="en-US" dirty="0" err="1">
                <a:latin typeface="Open Sans" panose="020B0606030504020204"/>
              </a:rPr>
              <a:t>किप्याशी</a:t>
            </a:r>
            <a:endParaRPr lang="en-US" dirty="0">
              <a:latin typeface="Open Sans" panose="020B0606030504020204"/>
            </a:endParaRPr>
          </a:p>
          <a:p>
            <a:pPr algn="l" rtl="0">
              <a:buNone/>
            </a:pPr>
            <a:endParaRPr lang="en-US" dirty="0">
              <a:latin typeface="Open Sans" panose="020B0606030504020204"/>
            </a:endParaRPr>
          </a:p>
          <a:p>
            <a:pPr>
              <a:buFont typeface="Wingdings" pitchFamily="2" charset="2"/>
              <a:buChar char="q"/>
            </a:pPr>
            <a:r>
              <a:rPr lang="en-US" dirty="0" err="1">
                <a:latin typeface="Open Sans" panose="020B0606030504020204"/>
              </a:rPr>
              <a:t>आर.बी.एम.के</a:t>
            </a:r>
            <a:r>
              <a:rPr lang="en-US" dirty="0">
                <a:latin typeface="Open Sans" panose="020B0606030504020204"/>
              </a:rPr>
              <a:t>. एक रूसी संक्षिप्त नाम है जिसका मोटे तौर पर अर्थ </a:t>
            </a:r>
            <a:r>
              <a:rPr lang="en-US" dirty="0" err="1">
                <a:latin typeface="Open Sans" panose="020B0606030504020204"/>
              </a:rPr>
              <a:t>है</a:t>
            </a:r>
            <a:r>
              <a:rPr lang="en-US" dirty="0">
                <a:latin typeface="Open Sans" panose="020B0606030504020204"/>
              </a:rPr>
              <a:t> “</a:t>
            </a:r>
            <a:r>
              <a:rPr lang="hi-IN" dirty="0"/>
              <a:t>हाई-पावर चैनल-प्रकार रिएक्टर</a:t>
            </a:r>
            <a:r>
              <a:rPr lang="en-US" dirty="0">
                <a:latin typeface="Open Sans" panose="020B0606030504020204"/>
              </a:rPr>
              <a:t>”</a:t>
            </a:r>
          </a:p>
          <a:p>
            <a:pPr algn="l" rtl="0">
              <a:buNone/>
            </a:pPr>
            <a:endParaRPr lang="pl-PL" dirty="0"/>
          </a:p>
          <a:p>
            <a:pPr algn="l" rtl="0">
              <a:buFont typeface="Wingdings" pitchFamily="2" charset="2"/>
              <a:buChar char="q"/>
            </a:pPr>
            <a:r>
              <a:rPr lang="en-US" dirty="0">
                <a:latin typeface="Open Sans" panose="020B0606030504020204"/>
              </a:rPr>
              <a:t>रिएक्टर को पानी से ठंडा किया जाता है और ग्रेफाइट द्वारा नियंत्रित किया जाता है</a:t>
            </a:r>
          </a:p>
          <a:p>
            <a:pPr algn="l" rtl="0">
              <a:buNone/>
            </a:pPr>
            <a:endParaRPr lang="pl-PL" dirty="0"/>
          </a:p>
        </p:txBody>
      </p:sp>
      <p:sp>
        <p:nvSpPr>
          <p:cNvPr id="7172" name="PPT 2 -">
            <a:extLst>
              <a:ext uri="{FF2B5EF4-FFF2-40B4-BE49-F238E27FC236}">
                <a16:creationId xmlns:a16="http://schemas.microsoft.com/office/drawing/2014/main" id="{F068D2DF-DD67-C34F-0A78-0CCAEB2C7C5E}"/>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rtl="0">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पीपीटी 2 -</a:t>
            </a:r>
          </a:p>
        </p:txBody>
      </p:sp>
      <p:sp>
        <p:nvSpPr>
          <p:cNvPr id="7173" name="Rectangle">
            <a:extLst>
              <a:ext uri="{FF2B5EF4-FFF2-40B4-BE49-F238E27FC236}">
                <a16:creationId xmlns:a16="http://schemas.microsoft.com/office/drawing/2014/main" id="{57E9E3C6-AB24-FF5D-8529-8F17E76004F3}"/>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5CF68EEC-38E0-7390-2909-8EBE47A03514}"/>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algn="l" rtl="0" fontAlgn="base">
                <a:lnSpc>
                  <a:spcPct val="100000"/>
                </a:lnSpc>
                <a:spcBef>
                  <a:spcPts val="300"/>
                </a:spcBef>
                <a:spcAft>
                  <a:spcPct val="0"/>
                </a:spcAft>
                <a:buFontTx/>
                <a:buNone/>
              </a:pPr>
              <a:t>5</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F836B6D7-A36F-6A81-231B-68CA35D9B5FC}"/>
              </a:ext>
            </a:extLst>
          </p:cNvPr>
          <p:cNvSpPr txBox="1"/>
          <p:nvPr/>
        </p:nvSpPr>
        <p:spPr>
          <a:xfrm>
            <a:off x="371475" y="1406525"/>
            <a:ext cx="3556000" cy="549947"/>
          </a:xfrm>
          <a:prstGeom prst="rect">
            <a:avLst/>
          </a:prstGeom>
          <a:ln w="12700">
            <a:miter lim="400000"/>
          </a:ln>
        </p:spPr>
        <p:txBody>
          <a:bodyPr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ctr" rtl="0">
              <a:spcBef>
                <a:spcPct val="0"/>
              </a:spcBef>
              <a:defRPr/>
            </a:pPr>
            <a:r>
              <a:rPr lang="en-US" sz="3600" dirty="0" err="1">
                <a:solidFill>
                  <a:srgbClr val="FF0000"/>
                </a:solidFill>
                <a:latin typeface="Times New Roman" panose="02020603050405020304" pitchFamily="18" charset="0"/>
                <a:cs typeface="Times New Roman" panose="02020603050405020304" pitchFamily="18" charset="0"/>
              </a:rPr>
              <a:t>आर.बी.एम.के</a:t>
            </a:r>
            <a:r>
              <a:rPr lang="en-US" sz="3600" dirty="0">
                <a:solidFill>
                  <a:srgbClr val="FF0000"/>
                </a:solidFill>
                <a:latin typeface="Times New Roman" panose="02020603050405020304" pitchFamily="18" charset="0"/>
                <a:cs typeface="Times New Roman" panose="02020603050405020304" pitchFamily="18" charset="0"/>
              </a:rPr>
              <a:t>. रिएक्टर</a:t>
            </a:r>
          </a:p>
        </p:txBody>
      </p:sp>
      <p:pic>
        <p:nvPicPr>
          <p:cNvPr id="7176" name="Picture 1">
            <a:extLst>
              <a:ext uri="{FF2B5EF4-FFF2-40B4-BE49-F238E27FC236}">
                <a16:creationId xmlns:a16="http://schemas.microsoft.com/office/drawing/2014/main" id="{58447062-6078-C00A-AB8A-EE619EBFB29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6F196EA7-DD41-7108-8625-80C0F6490BB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677362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40989-FC7A-D073-5633-649877336273}"/>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D387E17F-1D23-E4A8-F849-5EB2CCE2C764}"/>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lgn="l" rtl="0">
              <a:defRPr/>
            </a:pPr>
            <a:endParaRPr dirty="0"/>
          </a:p>
        </p:txBody>
      </p:sp>
      <p:sp>
        <p:nvSpPr>
          <p:cNvPr id="7172" name="PPT 2 -">
            <a:extLst>
              <a:ext uri="{FF2B5EF4-FFF2-40B4-BE49-F238E27FC236}">
                <a16:creationId xmlns:a16="http://schemas.microsoft.com/office/drawing/2014/main" id="{F068D2DF-DD67-C34F-0A78-0CCAEB2C7C5E}"/>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rtl="0">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पीपीटी 2 -</a:t>
            </a:r>
          </a:p>
        </p:txBody>
      </p:sp>
      <p:sp>
        <p:nvSpPr>
          <p:cNvPr id="7173" name="Rectangle">
            <a:extLst>
              <a:ext uri="{FF2B5EF4-FFF2-40B4-BE49-F238E27FC236}">
                <a16:creationId xmlns:a16="http://schemas.microsoft.com/office/drawing/2014/main" id="{57E9E3C6-AB24-FF5D-8529-8F17E76004F3}"/>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5CF68EEC-38E0-7390-2909-8EBE47A03514}"/>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algn="l" rtl="0" fontAlgn="base">
                <a:lnSpc>
                  <a:spcPct val="100000"/>
                </a:lnSpc>
                <a:spcBef>
                  <a:spcPts val="300"/>
                </a:spcBef>
                <a:spcAft>
                  <a:spcPct val="0"/>
                </a:spcAft>
                <a:buFontTx/>
                <a:buNone/>
              </a:pPr>
              <a:t>6</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F836B6D7-A36F-6A81-231B-68CA35D9B5FC}"/>
              </a:ext>
            </a:extLst>
          </p:cNvPr>
          <p:cNvSpPr txBox="1"/>
          <p:nvPr/>
        </p:nvSpPr>
        <p:spPr>
          <a:xfrm>
            <a:off x="371475" y="1406525"/>
            <a:ext cx="3556000" cy="549947"/>
          </a:xfrm>
          <a:prstGeom prst="rect">
            <a:avLst/>
          </a:prstGeom>
          <a:ln w="12700">
            <a:miter lim="400000"/>
          </a:ln>
        </p:spPr>
        <p:txBody>
          <a:bodyPr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ctr" rtl="0">
              <a:spcBef>
                <a:spcPct val="0"/>
              </a:spcBef>
              <a:defRPr/>
            </a:pPr>
            <a:r>
              <a:rPr lang="en-US" sz="3600" dirty="0" err="1">
                <a:solidFill>
                  <a:srgbClr val="FF0000"/>
                </a:solidFill>
                <a:latin typeface="Times New Roman" panose="02020603050405020304" pitchFamily="18" charset="0"/>
                <a:cs typeface="Times New Roman" panose="02020603050405020304" pitchFamily="18" charset="0"/>
              </a:rPr>
              <a:t>आर.बी.एम.के</a:t>
            </a:r>
            <a:r>
              <a:rPr lang="en-US" sz="3600" dirty="0">
                <a:solidFill>
                  <a:srgbClr val="FF0000"/>
                </a:solidFill>
                <a:latin typeface="Times New Roman" panose="02020603050405020304" pitchFamily="18" charset="0"/>
                <a:cs typeface="Times New Roman" panose="02020603050405020304" pitchFamily="18" charset="0"/>
              </a:rPr>
              <a:t>. रिएक्टर</a:t>
            </a:r>
          </a:p>
        </p:txBody>
      </p:sp>
      <p:pic>
        <p:nvPicPr>
          <p:cNvPr id="7176" name="Picture 1">
            <a:extLst>
              <a:ext uri="{FF2B5EF4-FFF2-40B4-BE49-F238E27FC236}">
                <a16:creationId xmlns:a16="http://schemas.microsoft.com/office/drawing/2014/main" id="{58447062-6078-C00A-AB8A-EE619EBFB29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6F196EA7-DD41-7108-8625-80C0F6490BB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chernobyl"/>
          <p:cNvPicPr>
            <a:picLocks noChangeAspect="1" noChangeArrowheads="1"/>
          </p:cNvPicPr>
          <p:nvPr/>
        </p:nvPicPr>
        <p:blipFill>
          <a:blip r:embed="rId4"/>
          <a:srcRect/>
          <a:stretch>
            <a:fillRect/>
          </a:stretch>
        </p:blipFill>
        <p:spPr bwMode="auto">
          <a:xfrm>
            <a:off x="4165756" y="958362"/>
            <a:ext cx="3905581" cy="34706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AutoShape 10"/>
          <p:cNvSpPr>
            <a:spLocks noChangeArrowheads="1"/>
          </p:cNvSpPr>
          <p:nvPr/>
        </p:nvSpPr>
        <p:spPr bwMode="auto">
          <a:xfrm rot="2355103">
            <a:off x="8116589" y="3924260"/>
            <a:ext cx="1349721" cy="591015"/>
          </a:xfrm>
          <a:prstGeom prst="leftRightArrow">
            <a:avLst>
              <a:gd name="adj1" fmla="val 50000"/>
              <a:gd name="adj2" fmla="val 50000"/>
            </a:avLst>
          </a:prstGeom>
          <a:noFill/>
          <a:ln w="9525">
            <a:solidFill>
              <a:schemeClr val="tx1"/>
            </a:solidFill>
            <a:miter lim="800000"/>
            <a:headEnd/>
            <a:tailEnd/>
          </a:ln>
        </p:spPr>
        <p:txBody>
          <a:bodyPr wrap="none" anchor="ctr"/>
          <a:lstStyle/>
          <a:p>
            <a:pPr algn="l" rtl="0"/>
            <a:endParaRPr lang="en-US"/>
          </a:p>
        </p:txBody>
      </p:sp>
      <p:pic>
        <p:nvPicPr>
          <p:cNvPr id="12" name="Picture 9" descr="chernobyl2"/>
          <p:cNvPicPr>
            <a:picLocks noChangeAspect="1" noChangeArrowheads="1"/>
          </p:cNvPicPr>
          <p:nvPr/>
        </p:nvPicPr>
        <p:blipFill>
          <a:blip r:embed="rId5"/>
          <a:srcRect/>
          <a:stretch>
            <a:fillRect/>
          </a:stretch>
        </p:blipFill>
        <p:spPr bwMode="auto">
          <a:xfrm>
            <a:off x="9595522" y="3708987"/>
            <a:ext cx="2482284" cy="18458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525622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B1520-4FFD-0C39-7097-7F53E77BC07C}"/>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9479B5C9-1D0C-35C2-88F0-EEB4D42D312D}"/>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lgn="l" rtl="0">
              <a:defRPr/>
            </a:pPr>
            <a:endParaRPr dirty="0"/>
          </a:p>
        </p:txBody>
      </p:sp>
      <p:sp>
        <p:nvSpPr>
          <p:cNvPr id="7171"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CADE47EE-AF98-D6F4-D3EE-FBD5FEF1EA85}"/>
              </a:ext>
            </a:extLst>
          </p:cNvPr>
          <p:cNvSpPr txBox="1">
            <a:spLocks noChangeArrowheads="1"/>
          </p:cNvSpPr>
          <p:nvPr/>
        </p:nvSpPr>
        <p:spPr bwMode="auto">
          <a:xfrm>
            <a:off x="4283075" y="1679512"/>
            <a:ext cx="7537450" cy="379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spAutoFit/>
          </a:bodyPr>
          <a:lstStyle>
            <a:lvl1pPr defTabSz="1895475">
              <a:lnSpc>
                <a:spcPct val="90000"/>
              </a:lnSpc>
              <a:spcBef>
                <a:spcPts val="1000"/>
              </a:spcBef>
              <a:buFont typeface="Arial" panose="020B0604020202020204" pitchFamily="34" charset="0"/>
              <a:buChar char="•"/>
              <a:tabLst>
                <a:tab pos="2286000" algn="l"/>
                <a:tab pos="3644900" algn="l"/>
                <a:tab pos="5029200" algn="l"/>
                <a:tab pos="6388100" algn="l"/>
              </a:tabLst>
              <a:defRPr sz="2800">
                <a:solidFill>
                  <a:schemeClr val="tx1"/>
                </a:solidFill>
                <a:latin typeface="Calibri" panose="020F0502020204030204" pitchFamily="34" charset="0"/>
              </a:defRPr>
            </a:lvl1pPr>
            <a:lvl2pPr marL="742950" indent="-28575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400">
                <a:solidFill>
                  <a:schemeClr val="tx1"/>
                </a:solidFill>
                <a:latin typeface="Calibri" panose="020F0502020204030204" pitchFamily="34" charset="0"/>
              </a:defRPr>
            </a:lvl2pPr>
            <a:lvl3pPr marL="11430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000">
                <a:solidFill>
                  <a:schemeClr val="tx1"/>
                </a:solidFill>
                <a:latin typeface="Calibri" panose="020F0502020204030204" pitchFamily="34" charset="0"/>
              </a:defRPr>
            </a:lvl3pPr>
            <a:lvl4pPr marL="16002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4pPr>
            <a:lvl5pPr marL="20574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5pPr>
            <a:lvl6pPr marL="25146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6pPr>
            <a:lvl7pPr marL="29718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7pPr>
            <a:lvl8pPr marL="34290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8pPr>
            <a:lvl9pPr marL="38862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9pPr>
          </a:lstStyle>
          <a:p>
            <a:pPr marL="609600" indent="-609600" algn="l" rtl="0">
              <a:buFont typeface="Wingdings" pitchFamily="2" charset="2"/>
              <a:buAutoNum type="arabicPeriod"/>
            </a:pPr>
            <a:r>
              <a:rPr lang="en-US" dirty="0">
                <a:latin typeface="Open Sans" panose="020B0606030504020204"/>
              </a:rPr>
              <a:t>जैसे ही प्रतिक्रिया होती है, यूरेनियम ईंधन गर्म हो जाता है</a:t>
            </a:r>
          </a:p>
          <a:p>
            <a:pPr marL="609600" indent="-609600" algn="l" rtl="0">
              <a:buFont typeface="Wingdings" pitchFamily="2" charset="2"/>
              <a:buAutoNum type="arabicPeriod"/>
            </a:pPr>
            <a:r>
              <a:rPr lang="en-US" dirty="0">
                <a:latin typeface="Open Sans" panose="020B0606030504020204"/>
              </a:rPr>
              <a:t>दबाव नलियों में कोर के माध्यम से पंप किया गया पानी ईंधन से गर्मी को हटा देता है</a:t>
            </a:r>
          </a:p>
          <a:p>
            <a:pPr marL="609600" indent="-609600" algn="l" rtl="0">
              <a:buFont typeface="Wingdings" pitchFamily="2" charset="2"/>
              <a:buAutoNum type="arabicPeriod"/>
            </a:pPr>
            <a:r>
              <a:rPr lang="en-US" dirty="0">
                <a:latin typeface="Open Sans" panose="020B0606030504020204"/>
              </a:rPr>
              <a:t>फिर पानी को भाप में उबाला जाता है</a:t>
            </a:r>
          </a:p>
          <a:p>
            <a:pPr marL="609600" indent="-609600" algn="l" rtl="0">
              <a:buFont typeface="Wingdings" pitchFamily="2" charset="2"/>
              <a:buAutoNum type="arabicPeriod"/>
            </a:pPr>
            <a:r>
              <a:rPr lang="en-US" dirty="0">
                <a:latin typeface="Open Sans" panose="020B0606030504020204"/>
              </a:rPr>
              <a:t>भाप टर्बाइनों को घुमाती है</a:t>
            </a:r>
          </a:p>
          <a:p>
            <a:pPr marL="609600" indent="-609600" algn="l" rtl="0">
              <a:buFont typeface="Wingdings" pitchFamily="2" charset="2"/>
              <a:buAutoNum type="arabicPeriod"/>
            </a:pPr>
            <a:r>
              <a:rPr lang="en-US" dirty="0">
                <a:latin typeface="Open Sans" panose="020B0606030504020204"/>
              </a:rPr>
              <a:t>फिर पानी को ठंडा किया जाता है</a:t>
            </a:r>
          </a:p>
          <a:p>
            <a:pPr marL="609600" indent="-609600" algn="l" rtl="0">
              <a:buFont typeface="Wingdings" pitchFamily="2" charset="2"/>
              <a:buAutoNum type="arabicPeriod"/>
            </a:pPr>
            <a:r>
              <a:rPr lang="en-US" dirty="0">
                <a:latin typeface="Open Sans" panose="020B0606030504020204"/>
              </a:rPr>
              <a:t>फिर प्रक्रिया दोहराई जाती है</a:t>
            </a:r>
          </a:p>
        </p:txBody>
      </p:sp>
      <p:sp>
        <p:nvSpPr>
          <p:cNvPr id="7172" name="PPT 2 -">
            <a:extLst>
              <a:ext uri="{FF2B5EF4-FFF2-40B4-BE49-F238E27FC236}">
                <a16:creationId xmlns:a16="http://schemas.microsoft.com/office/drawing/2014/main" id="{0BE69680-F0AA-3FA7-5E10-FD46A5D6E1BD}"/>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rtl="0">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पीपीटी 2 -</a:t>
            </a:r>
          </a:p>
        </p:txBody>
      </p:sp>
      <p:sp>
        <p:nvSpPr>
          <p:cNvPr id="7173" name="Rectangle">
            <a:extLst>
              <a:ext uri="{FF2B5EF4-FFF2-40B4-BE49-F238E27FC236}">
                <a16:creationId xmlns:a16="http://schemas.microsoft.com/office/drawing/2014/main" id="{726BCB71-84E1-161E-5EBC-85FF6D3E6F60}"/>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20375ABF-4968-D7B4-F2B2-125109650F6F}"/>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algn="l" rtl="0" fontAlgn="base">
                <a:lnSpc>
                  <a:spcPct val="100000"/>
                </a:lnSpc>
                <a:spcBef>
                  <a:spcPts val="300"/>
                </a:spcBef>
                <a:spcAft>
                  <a:spcPct val="0"/>
                </a:spcAft>
                <a:buFontTx/>
                <a:buNone/>
              </a:pPr>
              <a:t>7</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756874BE-192A-82DC-019F-537AF3E461F2}"/>
              </a:ext>
            </a:extLst>
          </p:cNvPr>
          <p:cNvSpPr txBox="1"/>
          <p:nvPr/>
        </p:nvSpPr>
        <p:spPr>
          <a:xfrm>
            <a:off x="371475" y="1406525"/>
            <a:ext cx="3556000" cy="1310155"/>
          </a:xfrm>
          <a:prstGeom prst="rect">
            <a:avLst/>
          </a:prstGeom>
          <a:ln w="12700">
            <a:miter lim="400000"/>
          </a:ln>
        </p:spPr>
        <p:txBody>
          <a:bodyPr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100000"/>
              </a:lnSpc>
              <a:defRPr/>
            </a:pPr>
            <a:r>
              <a:rPr lang="en-US" sz="4000" dirty="0">
                <a:solidFill>
                  <a:srgbClr val="FF0000"/>
                </a:solidFill>
              </a:rPr>
              <a:t>रिएक्टर संयंत्र परिदृश्य</a:t>
            </a:r>
          </a:p>
        </p:txBody>
      </p:sp>
      <p:pic>
        <p:nvPicPr>
          <p:cNvPr id="7176" name="Picture 1">
            <a:extLst>
              <a:ext uri="{FF2B5EF4-FFF2-40B4-BE49-F238E27FC236}">
                <a16:creationId xmlns:a16="http://schemas.microsoft.com/office/drawing/2014/main" id="{EE3A01AF-0E35-162E-4692-6B6BF31A183C}"/>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A84E1C4D-7F47-D526-5F3F-373553BC6F4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965253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95637-0936-5EAC-D1FF-43C036541831}"/>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439A7BFA-5D7A-3AD9-9B12-DF7E7B7EFDCB}"/>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lgn="l" rtl="0">
              <a:defRPr/>
            </a:pPr>
            <a:endParaRPr dirty="0"/>
          </a:p>
        </p:txBody>
      </p:sp>
      <p:sp>
        <p:nvSpPr>
          <p:cNvPr id="7171"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6AA59797-9C85-7E6D-C233-3C1A798AA31A}"/>
              </a:ext>
            </a:extLst>
          </p:cNvPr>
          <p:cNvSpPr txBox="1">
            <a:spLocks noChangeArrowheads="1"/>
          </p:cNvSpPr>
          <p:nvPr/>
        </p:nvSpPr>
        <p:spPr bwMode="auto">
          <a:xfrm>
            <a:off x="4283075" y="1679512"/>
            <a:ext cx="7537450" cy="5038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spAutoFit/>
          </a:bodyPr>
          <a:lstStyle>
            <a:lvl1pPr defTabSz="1895475">
              <a:lnSpc>
                <a:spcPct val="90000"/>
              </a:lnSpc>
              <a:spcBef>
                <a:spcPts val="1000"/>
              </a:spcBef>
              <a:buFont typeface="Arial" panose="020B0604020202020204" pitchFamily="34" charset="0"/>
              <a:buChar char="•"/>
              <a:tabLst>
                <a:tab pos="2286000" algn="l"/>
                <a:tab pos="3644900" algn="l"/>
                <a:tab pos="5029200" algn="l"/>
                <a:tab pos="6388100" algn="l"/>
              </a:tabLst>
              <a:defRPr sz="2800">
                <a:solidFill>
                  <a:schemeClr val="tx1"/>
                </a:solidFill>
                <a:latin typeface="Calibri" panose="020F0502020204030204" pitchFamily="34" charset="0"/>
              </a:defRPr>
            </a:lvl1pPr>
            <a:lvl2pPr marL="742950" indent="-28575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400">
                <a:solidFill>
                  <a:schemeClr val="tx1"/>
                </a:solidFill>
                <a:latin typeface="Calibri" panose="020F0502020204030204" pitchFamily="34" charset="0"/>
              </a:defRPr>
            </a:lvl2pPr>
            <a:lvl3pPr marL="11430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000">
                <a:solidFill>
                  <a:schemeClr val="tx1"/>
                </a:solidFill>
                <a:latin typeface="Calibri" panose="020F0502020204030204" pitchFamily="34" charset="0"/>
              </a:defRPr>
            </a:lvl3pPr>
            <a:lvl4pPr marL="16002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4pPr>
            <a:lvl5pPr marL="20574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5pPr>
            <a:lvl6pPr marL="25146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6pPr>
            <a:lvl7pPr marL="29718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7pPr>
            <a:lvl8pPr marL="34290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8pPr>
            <a:lvl9pPr marL="38862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9pPr>
          </a:lstStyle>
          <a:p>
            <a:pPr algn="l" rtl="0">
              <a:buFont typeface="Wingdings" pitchFamily="2" charset="2"/>
              <a:buChar char="q"/>
            </a:pPr>
            <a:r>
              <a:rPr lang="en-US" sz="2600" dirty="0">
                <a:latin typeface="Open Sans" panose="020B0606030504020204"/>
              </a:rPr>
              <a:t>25 अप्रैल, 1986 परीक्षण योजना की तैयारी</a:t>
            </a:r>
          </a:p>
          <a:p>
            <a:pPr algn="l" rtl="0"/>
            <a:endParaRPr lang="en-US" sz="2600" dirty="0">
              <a:latin typeface="Open Sans" panose="020B0606030504020204"/>
            </a:endParaRPr>
          </a:p>
          <a:p>
            <a:pPr algn="l" rtl="0">
              <a:buFont typeface="Wingdings" pitchFamily="2" charset="2"/>
              <a:buChar char="q"/>
            </a:pPr>
            <a:r>
              <a:rPr lang="en-US" sz="2600" dirty="0">
                <a:latin typeface="Open Sans" panose="020B0606030504020204"/>
              </a:rPr>
              <a:t>25 अप्रैल को रिएक्टर का बिजली उत्पादन 50% तक कम हो गया</a:t>
            </a:r>
          </a:p>
          <a:p>
            <a:pPr algn="l" rtl="0"/>
            <a:endParaRPr lang="en-US" sz="2600" dirty="0">
              <a:latin typeface="Open Sans" panose="020B0606030504020204"/>
            </a:endParaRPr>
          </a:p>
          <a:p>
            <a:pPr>
              <a:buFont typeface="Wingdings" pitchFamily="2" charset="2"/>
              <a:buChar char="q"/>
            </a:pPr>
            <a:r>
              <a:rPr lang="en-US" sz="2600" dirty="0">
                <a:latin typeface="Open Sans" panose="020B0606030504020204"/>
              </a:rPr>
              <a:t>, अप्रैल25</a:t>
            </a:r>
            <a:r>
              <a:rPr lang="hi-IN" sz="2600" dirty="0">
                <a:latin typeface="Open Sans" panose="020B0606030504020204"/>
              </a:rPr>
              <a:t> </a:t>
            </a:r>
            <a:r>
              <a:rPr lang="en-US" sz="2600" dirty="0" err="1">
                <a:latin typeface="Open Sans" panose="020B0606030504020204"/>
              </a:rPr>
              <a:t>अपराह्न</a:t>
            </a:r>
            <a:r>
              <a:rPr lang="hi-IN" sz="2600" dirty="0">
                <a:latin typeface="Open Sans" panose="020B0606030504020204"/>
              </a:rPr>
              <a:t> </a:t>
            </a:r>
            <a:r>
              <a:rPr lang="en-US" sz="2600" dirty="0">
                <a:latin typeface="Open Sans" panose="020B0606030504020204"/>
              </a:rPr>
              <a:t>11:00 </a:t>
            </a:r>
            <a:r>
              <a:rPr lang="en-US" sz="2600" dirty="0" err="1">
                <a:latin typeface="Open Sans" panose="020B0606030504020204"/>
              </a:rPr>
              <a:t>बजे</a:t>
            </a:r>
            <a:r>
              <a:rPr lang="en-US" sz="2600" dirty="0">
                <a:latin typeface="Open Sans" panose="020B0606030504020204"/>
              </a:rPr>
              <a:t>, ग्रिड नियंत्रक ने रिएक्टर को बंद करने की अनुमति दे दी</a:t>
            </a:r>
          </a:p>
          <a:p>
            <a:pPr algn="l" rtl="0"/>
            <a:endParaRPr lang="en-US" sz="2600" dirty="0">
              <a:latin typeface="Open Sans" panose="020B0606030504020204"/>
            </a:endParaRPr>
          </a:p>
          <a:p>
            <a:pPr algn="l" rtl="0">
              <a:buFont typeface="Wingdings" pitchFamily="2" charset="2"/>
              <a:buChar char="q"/>
            </a:pPr>
            <a:r>
              <a:rPr lang="en-US" sz="2600" dirty="0">
                <a:latin typeface="Open Sans" panose="020B0606030504020204"/>
              </a:rPr>
              <a:t>रिएक्टर ने परमाणु ज़हर पैदा किया</a:t>
            </a:r>
          </a:p>
          <a:p>
            <a:pPr algn="l" rtl="0"/>
            <a:endParaRPr lang="en-US" sz="2600" dirty="0">
              <a:latin typeface="Open Sans" panose="020B0606030504020204"/>
            </a:endParaRPr>
          </a:p>
          <a:p>
            <a:pPr algn="l" rtl="0">
              <a:buFont typeface="Wingdings" pitchFamily="2" charset="2"/>
              <a:buChar char="q"/>
            </a:pPr>
            <a:r>
              <a:rPr lang="en-US" sz="2600" dirty="0">
                <a:latin typeface="Open Sans" panose="020B0606030504020204"/>
              </a:rPr>
              <a:t>बिजली घटकर 30 मेगावाट रह गई</a:t>
            </a:r>
            <a:endParaRPr lang="pl-PL" sz="2600" dirty="0"/>
          </a:p>
        </p:txBody>
      </p:sp>
      <p:sp>
        <p:nvSpPr>
          <p:cNvPr id="7172" name="PPT 2 -">
            <a:extLst>
              <a:ext uri="{FF2B5EF4-FFF2-40B4-BE49-F238E27FC236}">
                <a16:creationId xmlns:a16="http://schemas.microsoft.com/office/drawing/2014/main" id="{BBFD05E8-873F-1F21-7C76-B864F778E5DD}"/>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rtl="0">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पीपीटी 2 -</a:t>
            </a:r>
          </a:p>
        </p:txBody>
      </p:sp>
      <p:sp>
        <p:nvSpPr>
          <p:cNvPr id="7173" name="Rectangle">
            <a:extLst>
              <a:ext uri="{FF2B5EF4-FFF2-40B4-BE49-F238E27FC236}">
                <a16:creationId xmlns:a16="http://schemas.microsoft.com/office/drawing/2014/main" id="{475A8215-03B7-4F47-8358-8EA81D2318A2}"/>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881760BD-4AFF-D98E-21DA-E6BE76991C08}"/>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algn="l" rtl="0" fontAlgn="base">
                <a:lnSpc>
                  <a:spcPct val="100000"/>
                </a:lnSpc>
                <a:spcBef>
                  <a:spcPts val="300"/>
                </a:spcBef>
                <a:spcAft>
                  <a:spcPct val="0"/>
                </a:spcAft>
                <a:buFontTx/>
                <a:buNone/>
              </a:pPr>
              <a:t>8</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CECBF0A8-EC12-7AD9-DE04-56056EC9FA2E}"/>
              </a:ext>
            </a:extLst>
          </p:cNvPr>
          <p:cNvSpPr txBox="1"/>
          <p:nvPr/>
        </p:nvSpPr>
        <p:spPr>
          <a:xfrm>
            <a:off x="88901" y="1406525"/>
            <a:ext cx="3995738" cy="3772367"/>
          </a:xfrm>
          <a:prstGeom prst="rect">
            <a:avLst/>
          </a:prstGeom>
          <a:ln w="12700">
            <a:miter lim="400000"/>
          </a:ln>
        </p:spPr>
        <p:txBody>
          <a:bodyPr wrap="square"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ctr" rtl="0">
              <a:lnSpc>
                <a:spcPct val="100000"/>
              </a:lnSpc>
              <a:defRPr/>
            </a:pPr>
            <a:br>
              <a:rPr lang="en-US" sz="4000" dirty="0">
                <a:solidFill>
                  <a:srgbClr val="FF0000"/>
                </a:solidFill>
              </a:rPr>
            </a:br>
            <a:r>
              <a:rPr lang="en-US" sz="4000" dirty="0">
                <a:solidFill>
                  <a:srgbClr val="FF0000"/>
                </a:solidFill>
              </a:rPr>
              <a:t>   आपदा का दिन</a:t>
            </a:r>
          </a:p>
          <a:p>
            <a:pPr algn="ctr" rtl="0">
              <a:lnSpc>
                <a:spcPct val="100000"/>
              </a:lnSpc>
              <a:defRPr/>
            </a:pPr>
            <a:r>
              <a:rPr lang="en-US" sz="4000" dirty="0">
                <a:solidFill>
                  <a:srgbClr val="FF0000"/>
                </a:solidFill>
              </a:rPr>
              <a:t>(</a:t>
            </a:r>
            <a:r>
              <a:rPr lang="pl-PL" sz="4000" dirty="0">
                <a:solidFill>
                  <a:srgbClr val="FF0000"/>
                </a:solidFill>
                <a:latin typeface="Arial Black" pitchFamily="34" charset="0"/>
              </a:rPr>
              <a:t>25 अप्रैल</a:t>
            </a:r>
            <a:r>
              <a:rPr lang="en-US" sz="4000" dirty="0">
                <a:solidFill>
                  <a:srgbClr val="FF0000"/>
                </a:solidFill>
              </a:rPr>
              <a:t>,</a:t>
            </a:r>
          </a:p>
          <a:p>
            <a:pPr algn="ctr" rtl="0">
              <a:lnSpc>
                <a:spcPct val="100000"/>
              </a:lnSpc>
              <a:defRPr/>
            </a:pPr>
            <a:r>
              <a:rPr lang="pl-PL" sz="4000" dirty="0">
                <a:solidFill>
                  <a:srgbClr val="FF0000"/>
                </a:solidFill>
                <a:latin typeface="Arial Black" pitchFamily="34" charset="0"/>
              </a:rPr>
              <a:t>1986</a:t>
            </a:r>
            <a:r>
              <a:rPr lang="en-US" sz="4000" dirty="0">
                <a:solidFill>
                  <a:srgbClr val="FF0000"/>
                </a:solidFill>
              </a:rPr>
              <a:t>)</a:t>
            </a:r>
            <a:br>
              <a:rPr lang="pl-PL" sz="4000" dirty="0">
                <a:solidFill>
                  <a:srgbClr val="FF0000"/>
                </a:solidFill>
                <a:latin typeface="Arial Black" pitchFamily="34" charset="0"/>
              </a:rPr>
            </a:br>
            <a:endParaRPr lang="en-US" sz="4000" dirty="0">
              <a:solidFill>
                <a:srgbClr val="FF0000"/>
              </a:solidFill>
            </a:endParaRPr>
          </a:p>
        </p:txBody>
      </p:sp>
      <p:pic>
        <p:nvPicPr>
          <p:cNvPr id="7176" name="Picture 1">
            <a:extLst>
              <a:ext uri="{FF2B5EF4-FFF2-40B4-BE49-F238E27FC236}">
                <a16:creationId xmlns:a16="http://schemas.microsoft.com/office/drawing/2014/main" id="{3DF4D955-9B53-E021-325B-D77DF9DD5033}"/>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CF99CFD8-0D07-1156-D3AC-7340CC56CA4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895800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3122F-AA10-E8FA-3157-0AB302019A37}"/>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62C08FF9-AC51-BC29-05C1-B737DA1F2364}"/>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lgn="l" rtl="0">
              <a:defRPr/>
            </a:pPr>
            <a:endParaRPr dirty="0"/>
          </a:p>
        </p:txBody>
      </p:sp>
      <p:sp>
        <p:nvSpPr>
          <p:cNvPr id="7171"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6AC0C73D-3ACF-8A2A-80ED-9BEE6E5FBCF5}"/>
              </a:ext>
            </a:extLst>
          </p:cNvPr>
          <p:cNvSpPr txBox="1">
            <a:spLocks noChangeArrowheads="1"/>
          </p:cNvSpPr>
          <p:nvPr/>
        </p:nvSpPr>
        <p:spPr bwMode="auto">
          <a:xfrm>
            <a:off x="4494091" y="993712"/>
            <a:ext cx="7537450" cy="52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spAutoFit/>
          </a:bodyPr>
          <a:lstStyle>
            <a:lvl1pPr defTabSz="1895475">
              <a:lnSpc>
                <a:spcPct val="90000"/>
              </a:lnSpc>
              <a:spcBef>
                <a:spcPts val="1000"/>
              </a:spcBef>
              <a:buFont typeface="Arial" panose="020B0604020202020204" pitchFamily="34" charset="0"/>
              <a:buChar char="•"/>
              <a:tabLst>
                <a:tab pos="2286000" algn="l"/>
                <a:tab pos="3644900" algn="l"/>
                <a:tab pos="5029200" algn="l"/>
                <a:tab pos="6388100" algn="l"/>
              </a:tabLst>
              <a:defRPr sz="2800">
                <a:solidFill>
                  <a:schemeClr val="tx1"/>
                </a:solidFill>
                <a:latin typeface="Calibri" panose="020F0502020204030204" pitchFamily="34" charset="0"/>
              </a:defRPr>
            </a:lvl1pPr>
            <a:lvl2pPr marL="742950" indent="-28575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400">
                <a:solidFill>
                  <a:schemeClr val="tx1"/>
                </a:solidFill>
                <a:latin typeface="Calibri" panose="020F0502020204030204" pitchFamily="34" charset="0"/>
              </a:defRPr>
            </a:lvl2pPr>
            <a:lvl3pPr marL="11430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000">
                <a:solidFill>
                  <a:schemeClr val="tx1"/>
                </a:solidFill>
                <a:latin typeface="Calibri" panose="020F0502020204030204" pitchFamily="34" charset="0"/>
              </a:defRPr>
            </a:lvl3pPr>
            <a:lvl4pPr marL="16002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4pPr>
            <a:lvl5pPr marL="20574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5pPr>
            <a:lvl6pPr marL="25146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6pPr>
            <a:lvl7pPr marL="29718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7pPr>
            <a:lvl8pPr marL="34290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8pPr>
            <a:lvl9pPr marL="38862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9pPr>
          </a:lstStyle>
          <a:p>
            <a:pPr marL="274320" indent="-274320" algn="l" rtl="0">
              <a:lnSpc>
                <a:spcPct val="150000"/>
              </a:lnSpc>
              <a:buFont typeface="Wingdings" pitchFamily="2" charset="2"/>
              <a:buChar char="q"/>
              <a:defRPr/>
            </a:pPr>
            <a:r>
              <a:rPr lang="en-US" dirty="0">
                <a:latin typeface="Open Sans" panose="020B0606030504020204"/>
              </a:rPr>
              <a:t>कम शक्ति वाले रिएक्टर की </a:t>
            </a:r>
            <a:r>
              <a:rPr lang="en-US" dirty="0" err="1">
                <a:latin typeface="Open Sans" panose="020B0606030504020204"/>
              </a:rPr>
              <a:t>प्रतिक्रियाशीलता</a:t>
            </a:r>
            <a:r>
              <a:rPr lang="en-US" dirty="0">
                <a:latin typeface="Open Sans" panose="020B0606030504020204"/>
              </a:rPr>
              <a:t> </a:t>
            </a:r>
            <a:r>
              <a:rPr lang="en-US" dirty="0" err="1">
                <a:latin typeface="Open Sans" panose="020B0606030504020204"/>
              </a:rPr>
              <a:t>बढ़ा</a:t>
            </a:r>
            <a:r>
              <a:rPr lang="hi-IN" dirty="0">
                <a:latin typeface="Open Sans" panose="020B0606030504020204"/>
              </a:rPr>
              <a:t>ई </a:t>
            </a:r>
            <a:endParaRPr lang="en-US" dirty="0">
              <a:latin typeface="Open Sans" panose="020B0606030504020204"/>
            </a:endParaRPr>
          </a:p>
          <a:p>
            <a:pPr marL="274320" indent="-274320">
              <a:lnSpc>
                <a:spcPct val="150000"/>
              </a:lnSpc>
              <a:buFont typeface="Wingdings" pitchFamily="2" charset="2"/>
              <a:buChar char="q"/>
              <a:defRPr/>
            </a:pPr>
            <a:r>
              <a:rPr lang="en-US" dirty="0" err="1">
                <a:latin typeface="Open Sans" panose="020B0606030504020204"/>
              </a:rPr>
              <a:t>शक्ति</a:t>
            </a:r>
            <a:r>
              <a:rPr lang="en-US" dirty="0">
                <a:latin typeface="Open Sans" panose="020B0606030504020204"/>
              </a:rPr>
              <a:t> 200</a:t>
            </a:r>
            <a:r>
              <a:rPr lang="hi-IN" dirty="0">
                <a:latin typeface="Open Sans" panose="020B0606030504020204"/>
              </a:rPr>
              <a:t> </a:t>
            </a:r>
            <a:r>
              <a:rPr lang="en-US" dirty="0" err="1">
                <a:latin typeface="Open Sans" panose="020B0606030504020204"/>
              </a:rPr>
              <a:t>मेगावाट</a:t>
            </a:r>
            <a:r>
              <a:rPr lang="hi-IN" dirty="0">
                <a:latin typeface="Open Sans" panose="020B0606030504020204"/>
              </a:rPr>
              <a:t> </a:t>
            </a:r>
            <a:r>
              <a:rPr lang="en-US" dirty="0" err="1">
                <a:latin typeface="Open Sans" panose="020B0606030504020204"/>
              </a:rPr>
              <a:t>तक</a:t>
            </a:r>
            <a:r>
              <a:rPr lang="en-US" dirty="0">
                <a:latin typeface="Open Sans" panose="020B0606030504020204"/>
              </a:rPr>
              <a:t> बढ़ गई </a:t>
            </a:r>
            <a:r>
              <a:rPr lang="en-US" dirty="0" err="1">
                <a:latin typeface="Open Sans" panose="020B0606030504020204"/>
              </a:rPr>
              <a:t>थी</a:t>
            </a:r>
            <a:r>
              <a:rPr lang="pl-PL" dirty="0"/>
              <a:t> </a:t>
            </a:r>
            <a:r>
              <a:rPr lang="hi-IN" dirty="0"/>
              <a:t>|</a:t>
            </a:r>
          </a:p>
          <a:p>
            <a:pPr marL="274320" indent="-274320">
              <a:lnSpc>
                <a:spcPct val="150000"/>
              </a:lnSpc>
              <a:buFont typeface="Wingdings" pitchFamily="2" charset="2"/>
              <a:buChar char="q"/>
              <a:defRPr/>
            </a:pPr>
            <a:r>
              <a:rPr lang="en-US" dirty="0">
                <a:latin typeface="Open Sans" panose="020B0606030504020204"/>
              </a:rPr>
              <a:t>01:05 </a:t>
            </a:r>
            <a:r>
              <a:rPr lang="en-US" dirty="0" err="1">
                <a:latin typeface="Open Sans" panose="020B0606030504020204"/>
              </a:rPr>
              <a:t>बजे</a:t>
            </a:r>
            <a:r>
              <a:rPr lang="en-US" dirty="0">
                <a:latin typeface="Open Sans" panose="020B0606030504020204"/>
              </a:rPr>
              <a:t>, अप्रैल26 पानी पंप शुरू हो गया</a:t>
            </a:r>
          </a:p>
          <a:p>
            <a:pPr marL="274320" indent="-274320" algn="l" rtl="0">
              <a:lnSpc>
                <a:spcPct val="150000"/>
              </a:lnSpc>
              <a:buFont typeface="Wingdings" pitchFamily="2" charset="2"/>
              <a:buChar char="q"/>
              <a:defRPr/>
            </a:pPr>
            <a:r>
              <a:rPr lang="en-US" dirty="0">
                <a:latin typeface="Open Sans" panose="020B0606030504020204"/>
              </a:rPr>
              <a:t>रात 1:19 बजे पानी का प्रवाह बढ़ गया।</a:t>
            </a:r>
          </a:p>
          <a:p>
            <a:pPr marL="274320" indent="-274320" algn="l" rtl="0">
              <a:lnSpc>
                <a:spcPct val="150000"/>
              </a:lnSpc>
              <a:buFont typeface="Wingdings" pitchFamily="2" charset="2"/>
              <a:buChar char="q"/>
              <a:defRPr/>
            </a:pPr>
            <a:r>
              <a:rPr lang="en-US" dirty="0">
                <a:latin typeface="Open Sans" panose="020B0606030504020204"/>
              </a:rPr>
              <a:t>अनिश्चित </a:t>
            </a:r>
            <a:r>
              <a:rPr lang="en-US" dirty="0" err="1">
                <a:latin typeface="Open Sans" panose="020B0606030504020204"/>
              </a:rPr>
              <a:t>परिचालन</a:t>
            </a:r>
            <a:r>
              <a:rPr lang="en-US" dirty="0">
                <a:latin typeface="Open Sans" panose="020B0606030504020204"/>
              </a:rPr>
              <a:t> </a:t>
            </a:r>
            <a:r>
              <a:rPr lang="en-US" dirty="0" err="1">
                <a:latin typeface="Open Sans" panose="020B0606030504020204"/>
              </a:rPr>
              <a:t>स्थिति</a:t>
            </a:r>
            <a:r>
              <a:rPr lang="hi-IN" dirty="0">
                <a:latin typeface="Open Sans" panose="020B0606030504020204"/>
              </a:rPr>
              <a:t> </a:t>
            </a:r>
            <a:r>
              <a:rPr lang="en-US" dirty="0" err="1">
                <a:latin typeface="Open Sans" panose="020B0606030504020204"/>
              </a:rPr>
              <a:t>उत्पन्न</a:t>
            </a:r>
            <a:r>
              <a:rPr lang="en-US" dirty="0">
                <a:latin typeface="Open Sans" panose="020B0606030504020204"/>
              </a:rPr>
              <a:t> </a:t>
            </a:r>
            <a:r>
              <a:rPr lang="en-US" dirty="0" err="1">
                <a:latin typeface="Open Sans" panose="020B0606030504020204"/>
              </a:rPr>
              <a:t>हुआ</a:t>
            </a:r>
            <a:r>
              <a:rPr lang="hi-IN" dirty="0">
                <a:latin typeface="Open Sans" panose="020B0606030504020204"/>
              </a:rPr>
              <a:t>|</a:t>
            </a:r>
            <a:endParaRPr lang="en-US" dirty="0">
              <a:latin typeface="Open Sans" panose="020B0606030504020204"/>
            </a:endParaRPr>
          </a:p>
          <a:p>
            <a:pPr marL="274320" indent="-274320" algn="l" rtl="0">
              <a:lnSpc>
                <a:spcPct val="150000"/>
              </a:lnSpc>
              <a:buFont typeface="Wingdings" pitchFamily="2" charset="2"/>
              <a:buChar char="q"/>
              <a:defRPr/>
            </a:pPr>
            <a:r>
              <a:rPr lang="en-US" dirty="0">
                <a:latin typeface="Open Sans" panose="020B0606030504020204"/>
              </a:rPr>
              <a:t>1:23:04 पर प्रयोग </a:t>
            </a:r>
            <a:r>
              <a:rPr lang="en-US" dirty="0" err="1">
                <a:latin typeface="Open Sans" panose="020B0606030504020204"/>
              </a:rPr>
              <a:t>शुरू</a:t>
            </a:r>
            <a:r>
              <a:rPr lang="en-US" dirty="0">
                <a:latin typeface="Open Sans" panose="020B0606030504020204"/>
              </a:rPr>
              <a:t> </a:t>
            </a:r>
            <a:r>
              <a:rPr lang="en-US" dirty="0" err="1">
                <a:latin typeface="Open Sans" panose="020B0606030504020204"/>
              </a:rPr>
              <a:t>हुआ</a:t>
            </a:r>
            <a:r>
              <a:rPr lang="hi-IN" dirty="0">
                <a:latin typeface="Open Sans" panose="020B0606030504020204"/>
              </a:rPr>
              <a:t>|</a:t>
            </a:r>
            <a:endParaRPr lang="en-US" dirty="0">
              <a:latin typeface="Open Sans" panose="020B0606030504020204"/>
            </a:endParaRPr>
          </a:p>
          <a:p>
            <a:pPr marL="274320" indent="-274320" algn="l" rtl="0">
              <a:lnSpc>
                <a:spcPct val="150000"/>
              </a:lnSpc>
              <a:buFont typeface="Wingdings" pitchFamily="2" charset="2"/>
              <a:buChar char="q"/>
              <a:defRPr/>
            </a:pPr>
            <a:r>
              <a:rPr lang="en-US" dirty="0">
                <a:latin typeface="Open Sans" panose="020B0606030504020204"/>
              </a:rPr>
              <a:t>टरबाइन को रिएक्टर से अलग कर </a:t>
            </a:r>
            <a:r>
              <a:rPr lang="en-US" dirty="0" err="1">
                <a:latin typeface="Open Sans" panose="020B0606030504020204"/>
              </a:rPr>
              <a:t>दिया</a:t>
            </a:r>
            <a:r>
              <a:rPr lang="en-US" dirty="0">
                <a:latin typeface="Open Sans" panose="020B0606030504020204"/>
              </a:rPr>
              <a:t> </a:t>
            </a:r>
            <a:r>
              <a:rPr lang="en-US" dirty="0" err="1">
                <a:latin typeface="Open Sans" panose="020B0606030504020204"/>
              </a:rPr>
              <a:t>गया</a:t>
            </a:r>
            <a:r>
              <a:rPr lang="hi-IN" dirty="0">
                <a:latin typeface="Open Sans" panose="020B0606030504020204"/>
              </a:rPr>
              <a:t>|</a:t>
            </a:r>
            <a:endParaRPr lang="en-US" dirty="0">
              <a:latin typeface="Open Sans" panose="020B0606030504020204"/>
            </a:endParaRPr>
          </a:p>
        </p:txBody>
      </p:sp>
      <p:sp>
        <p:nvSpPr>
          <p:cNvPr id="7172" name="PPT 2 -">
            <a:extLst>
              <a:ext uri="{FF2B5EF4-FFF2-40B4-BE49-F238E27FC236}">
                <a16:creationId xmlns:a16="http://schemas.microsoft.com/office/drawing/2014/main" id="{3E1037E9-326F-F4DC-B5EF-34C7C7604BDD}"/>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rtl="0">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पीपीटी 2 -</a:t>
            </a:r>
          </a:p>
        </p:txBody>
      </p:sp>
      <p:sp>
        <p:nvSpPr>
          <p:cNvPr id="7173" name="Rectangle">
            <a:extLst>
              <a:ext uri="{FF2B5EF4-FFF2-40B4-BE49-F238E27FC236}">
                <a16:creationId xmlns:a16="http://schemas.microsoft.com/office/drawing/2014/main" id="{28245DA6-660A-B5EE-144D-4E4E33EB8279}"/>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D889DC5C-AA6B-6702-FB96-DA1BCDB1EB26}"/>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algn="l" rtl="0" fontAlgn="base">
                <a:lnSpc>
                  <a:spcPct val="100000"/>
                </a:lnSpc>
                <a:spcBef>
                  <a:spcPts val="300"/>
                </a:spcBef>
                <a:spcAft>
                  <a:spcPct val="0"/>
                </a:spcAft>
                <a:buFontTx/>
                <a:buNone/>
              </a:pPr>
              <a:t>9</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8B644B00-ADB8-5EF6-03F1-3BCA9D486D96}"/>
              </a:ext>
            </a:extLst>
          </p:cNvPr>
          <p:cNvSpPr txBox="1"/>
          <p:nvPr/>
        </p:nvSpPr>
        <p:spPr>
          <a:xfrm>
            <a:off x="228601" y="1406525"/>
            <a:ext cx="3698874" cy="1310155"/>
          </a:xfrm>
          <a:prstGeom prst="rect">
            <a:avLst/>
          </a:prstGeom>
          <a:ln w="12700">
            <a:miter lim="400000"/>
          </a:ln>
        </p:spPr>
        <p:txBody>
          <a:bodyPr wrap="square"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100000"/>
              </a:lnSpc>
              <a:defRPr/>
            </a:pPr>
            <a:r>
              <a:rPr lang="en-US" sz="4000" dirty="0" err="1">
                <a:solidFill>
                  <a:srgbClr val="FF0000"/>
                </a:solidFill>
              </a:rPr>
              <a:t>जारी</a:t>
            </a:r>
            <a:r>
              <a:rPr lang="en-US" sz="4000" dirty="0">
                <a:solidFill>
                  <a:srgbClr val="FF0000"/>
                </a:solidFill>
              </a:rPr>
              <a:t>…      </a:t>
            </a:r>
            <a:r>
              <a:rPr lang="pl-PL" sz="4000" dirty="0">
                <a:solidFill>
                  <a:srgbClr val="FF0000"/>
                </a:solidFill>
                <a:latin typeface="Arial Black" pitchFamily="34" charset="0"/>
              </a:rPr>
              <a:t>2</a:t>
            </a:r>
            <a:r>
              <a:rPr lang="en-US" sz="4000" dirty="0">
                <a:solidFill>
                  <a:srgbClr val="FF0000"/>
                </a:solidFill>
              </a:rPr>
              <a:t>6</a:t>
            </a:r>
            <a:r>
              <a:rPr lang="pl-PL" sz="4000" dirty="0">
                <a:solidFill>
                  <a:srgbClr val="FF0000"/>
                </a:solidFill>
                <a:latin typeface="Arial Black" pitchFamily="34" charset="0"/>
              </a:rPr>
              <a:t>अप्रैल</a:t>
            </a:r>
            <a:r>
              <a:rPr lang="en-US" sz="4000" dirty="0">
                <a:solidFill>
                  <a:srgbClr val="FF0000"/>
                </a:solidFill>
              </a:rPr>
              <a:t>,</a:t>
            </a:r>
            <a:r>
              <a:rPr lang="pl-PL" sz="4000" dirty="0">
                <a:solidFill>
                  <a:srgbClr val="FF0000"/>
                </a:solidFill>
                <a:latin typeface="Arial Black" pitchFamily="34" charset="0"/>
              </a:rPr>
              <a:t>1986</a:t>
            </a:r>
            <a:endParaRPr lang="en-US" sz="4000" dirty="0">
              <a:solidFill>
                <a:srgbClr val="FF0000"/>
              </a:solidFill>
            </a:endParaRPr>
          </a:p>
        </p:txBody>
      </p:sp>
      <p:pic>
        <p:nvPicPr>
          <p:cNvPr id="7176" name="Picture 1">
            <a:extLst>
              <a:ext uri="{FF2B5EF4-FFF2-40B4-BE49-F238E27FC236}">
                <a16:creationId xmlns:a16="http://schemas.microsoft.com/office/drawing/2014/main" id="{7FF45DF0-AF34-5373-CA73-B735F655065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004C6BEE-3CDB-602A-CE5F-3E478E7FA21C}"/>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363441"/>
      </p:ext>
    </p:extLst>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TotalTime>
  <Words>1212</Words>
  <Application>Microsoft Office PowerPoint</Application>
  <PresentationFormat>Widescreen</PresentationFormat>
  <Paragraphs>204</Paragraphs>
  <Slides>29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Arial Black</vt:lpstr>
      <vt:lpstr>Bahnschrift Light SemiCondensed</vt:lpstr>
      <vt:lpstr>Calibri</vt:lpstr>
      <vt:lpstr>Open Sans</vt:lpstr>
      <vt:lpstr>Roboto</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generated using python-pptx</dc:description>
  <cp:lastModifiedBy>SO TRG</cp:lastModifiedBy>
  <cp:revision>40</cp:revision>
  <dcterms:created xsi:type="dcterms:W3CDTF">2013-01-27T09:14:16Z</dcterms:created>
  <dcterms:modified xsi:type="dcterms:W3CDTF">2025-12-17T06:33:36Z</dcterms:modified>
  <cp:category/>
</cp:coreProperties>
</file>