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68" r:id="rId2"/>
    <p:sldId id="320" r:id="rId3"/>
    <p:sldId id="345" r:id="rId4"/>
    <p:sldId id="1079" r:id="rId5"/>
    <p:sldId id="1080" r:id="rId6"/>
    <p:sldId id="1081" r:id="rId7"/>
    <p:sldId id="1082" r:id="rId8"/>
    <p:sldId id="1083" r:id="rId9"/>
    <p:sldId id="1084" r:id="rId10"/>
    <p:sldId id="1085" r:id="rId11"/>
    <p:sldId id="1086" r:id="rId12"/>
    <p:sldId id="1087" r:id="rId13"/>
    <p:sldId id="296" r:id="rId14"/>
    <p:sldId id="298" r:id="rId15"/>
    <p:sldId id="1117" r:id="rId16"/>
    <p:sldId id="29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148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49F6EF-ACD6-42B3-82B9-9DF057FCA65F}" type="datetimeFigureOut">
              <a:rPr lang="en-IN" smtClean="0"/>
              <a:t>17-12-2025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11F3BA-E33D-4B52-91E9-0BF5BD827DB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41791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id="{D192A241-18C9-2754-78E2-83ECB9B9A6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id="{312E7207-5EDD-66AE-A660-4498276459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altLang="en-US"/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E9E8E2F3-AD76-6E9E-C31F-6F3F512E20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fld id="{D7C4F033-5BE0-4488-BD9F-A194B369BDD9}" type="slidenum">
              <a:rPr lang="en-IN" altLang="en-US" smtClean="0"/>
              <a:pPr/>
              <a:t>2</a:t>
            </a:fld>
            <a:endParaRPr lang="en-IN" altLang="en-US"/>
          </a:p>
        </p:txBody>
      </p:sp>
    </p:spTree>
    <p:extLst>
      <p:ext uri="{BB962C8B-B14F-4D97-AF65-F5344CB8AC3E}">
        <p14:creationId xmlns:p14="http://schemas.microsoft.com/office/powerpoint/2010/main" val="822314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EBB76-EE39-4B0C-8180-9D13F8D5F460}" type="datetime1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BN NDRF KOLKATA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401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08E14-10C4-4EC9-936A-3ACEC0A4D493}" type="datetime1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BN NDRF KOLKATA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95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36F1C-D84E-429F-8EC6-8EFE74AC9FBD}" type="datetime1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BN NDRF KOLKATA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9115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fault 01" type="tx">
  <p:cSld name="Default 01">
    <p:bg>
      <p:bgPr>
        <a:solidFill>
          <a:srgbClr val="FFFFFF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/>
        </p:nvSpPr>
        <p:spPr>
          <a:xfrm>
            <a:off x="301195" y="6438419"/>
            <a:ext cx="2321279" cy="263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125" tIns="39125" rIns="39125" bIns="39125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535353"/>
                </a:solidFill>
                <a:latin typeface="Open Sans SemiBold"/>
                <a:ea typeface="Open Sans SemiBold"/>
                <a:cs typeface="Open Sans SemiBold"/>
                <a:sym typeface="Open Sans SemiBold"/>
              </a:rPr>
              <a:t>PEER | CSSR | INDIA</a:t>
            </a:r>
            <a:endParaRPr/>
          </a:p>
        </p:txBody>
      </p:sp>
      <p:sp>
        <p:nvSpPr>
          <p:cNvPr id="17" name="Google Shape;17;p2"/>
          <p:cNvSpPr/>
          <p:nvPr/>
        </p:nvSpPr>
        <p:spPr>
          <a:xfrm>
            <a:off x="508000" y="6756400"/>
            <a:ext cx="1907669" cy="1016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spcFirstLastPara="1" wrap="square" lIns="39125" tIns="39125" rIns="39125" bIns="391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2"/>
          <p:cNvSpPr txBox="1"/>
          <p:nvPr/>
        </p:nvSpPr>
        <p:spPr>
          <a:xfrm>
            <a:off x="10757568" y="6406669"/>
            <a:ext cx="697166" cy="309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125" tIns="39125" rIns="39125" bIns="39125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 b="1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rPr>
              <a:t>PPT 2 -</a:t>
            </a:r>
            <a:endParaRPr/>
          </a:p>
        </p:txBody>
      </p:sp>
      <p:sp>
        <p:nvSpPr>
          <p:cNvPr id="19" name="Google Shape;19;p2"/>
          <p:cNvSpPr/>
          <p:nvPr/>
        </p:nvSpPr>
        <p:spPr>
          <a:xfrm>
            <a:off x="10769600" y="6756400"/>
            <a:ext cx="939800" cy="1016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spcFirstLastPara="1" wrap="square" lIns="39125" tIns="39125" rIns="39125" bIns="391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11384562" y="6406669"/>
            <a:ext cx="302110" cy="338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8275" tIns="78275" rIns="78275" bIns="78275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1500" b="1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lvl="1" indent="0" algn="ctr">
              <a:spcBef>
                <a:spcPts val="0"/>
              </a:spcBef>
              <a:buNone/>
              <a:defRPr sz="1500" b="1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lvl="2" indent="0" algn="ctr">
              <a:spcBef>
                <a:spcPts val="0"/>
              </a:spcBef>
              <a:buNone/>
              <a:defRPr sz="1500" b="1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lvl="3" indent="0" algn="ctr">
              <a:spcBef>
                <a:spcPts val="0"/>
              </a:spcBef>
              <a:buNone/>
              <a:defRPr sz="1500" b="1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lvl="4" indent="0" algn="ctr">
              <a:spcBef>
                <a:spcPts val="0"/>
              </a:spcBef>
              <a:buNone/>
              <a:defRPr sz="1500" b="1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lvl="5" indent="0" algn="ctr">
              <a:spcBef>
                <a:spcPts val="0"/>
              </a:spcBef>
              <a:buNone/>
              <a:defRPr sz="1500" b="1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lvl="6" indent="0" algn="ctr">
              <a:spcBef>
                <a:spcPts val="0"/>
              </a:spcBef>
              <a:buNone/>
              <a:defRPr sz="1500" b="1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lvl="7" indent="0" algn="ctr">
              <a:spcBef>
                <a:spcPts val="0"/>
              </a:spcBef>
              <a:buNone/>
              <a:defRPr sz="1500" b="1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lvl="8" indent="0" algn="ctr">
              <a:spcBef>
                <a:spcPts val="0"/>
              </a:spcBef>
              <a:buNone/>
              <a:defRPr sz="1500" b="1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i="0" u="none" strike="noStrike" cap="none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410" y="283029"/>
            <a:ext cx="1525361" cy="1039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2466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1_Picture with Caption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49177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9138-0FA9-41D8-BB9F-F5378F6DB2FB}" type="datetime1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BN NDRF KOLKATA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060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F5B01-8D46-4E67-BA9C-3C35644539FD}" type="datetime1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BN NDRF KOLKATA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105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D22FA-988E-4BC6-A177-AA84479CE5CA}" type="datetime1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BN NDRF KOLKATA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108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D13C6-58BE-4395-8945-42AE9C3150B2}" type="datetime1">
              <a:rPr lang="en-US" smtClean="0"/>
              <a:t>12/17/2025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BN NDRF KOLKATA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965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A95C8-1375-4C36-B90D-D373C5F677BF}" type="datetime1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BN NDRF KOLKATA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715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12F22-E52D-48E2-95C3-8ACBBD2CDAEA}" type="datetime1">
              <a:rPr lang="en-US" smtClean="0"/>
              <a:t>12/17/2025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BN NDRF KOLKATA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355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7D692-1121-43C5-A8BB-F360C7F6033F}" type="datetime1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BN NDRF KOLKATA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182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D94FD-9899-404D-B316-4609A679B0D5}" type="datetime1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2nd BN NDRF KOLKATA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305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B3FA8D-C0BB-4161-8B75-3E49EE6CF123}" type="datetime1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2nd BN NDRF KOLKATA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633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D:\abc\back2.jpg">
            <a:extLst>
              <a:ext uri="{FF2B5EF4-FFF2-40B4-BE49-F238E27FC236}">
                <a16:creationId xmlns:a16="http://schemas.microsoft.com/office/drawing/2014/main" id="{FCC69B4A-901C-46F9-A097-0AFE3EAD32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927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3C086D4-8D88-6581-DCBE-A608AA60381F}"/>
              </a:ext>
            </a:extLst>
          </p:cNvPr>
          <p:cNvSpPr/>
          <p:nvPr/>
        </p:nvSpPr>
        <p:spPr>
          <a:xfrm>
            <a:off x="1919536" y="404664"/>
            <a:ext cx="8302150" cy="6453336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  <a:effectLst>
            <a:softEdge rad="1270000"/>
          </a:effectLst>
        </p:spPr>
        <p:txBody>
          <a:bodyPr spcFirstLastPara="1" wrap="none">
            <a:prstTxWarp prst="textArchUp">
              <a:avLst>
                <a:gd name="adj" fmla="val 10800000"/>
              </a:avLst>
            </a:prstTxWarp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IN" sz="9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+mn-lt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47782F4-264D-4E13-8A57-6F7049A2BB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878647"/>
            <a:ext cx="7126357" cy="884431"/>
          </a:xfrm>
          <a:prstGeom prst="rect">
            <a:avLst/>
          </a:prstGeom>
        </p:spPr>
      </p:pic>
      <p:pic>
        <p:nvPicPr>
          <p:cNvPr id="7" name="object 4">
            <a:extLst>
              <a:ext uri="{FF2B5EF4-FFF2-40B4-BE49-F238E27FC236}">
                <a16:creationId xmlns:a16="http://schemas.microsoft.com/office/drawing/2014/main" id="{712D7C7C-4735-4897-9EB1-1A0D2183CE8F}"/>
              </a:ext>
            </a:extLst>
          </p:cNvPr>
          <p:cNvPicPr/>
          <p:nvPr/>
        </p:nvPicPr>
        <p:blipFill rotWithShape="1">
          <a:blip r:embed="rId4" cstate="print"/>
          <a:srcRect r="21695"/>
          <a:stretch/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4405B09-2448-4681-A0A4-CFF09147B8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  <p:pic>
        <p:nvPicPr>
          <p:cNvPr id="9" name="Picture 2" descr="Federal Emergency Management Agency (FEMA) Chemical, Biological,  Radiological, and Nuclear (CBRN) Office: Chemical Portfolio Ove">
            <a:extLst>
              <a:ext uri="{FF2B5EF4-FFF2-40B4-BE49-F238E27FC236}">
                <a16:creationId xmlns:a16="http://schemas.microsoft.com/office/drawing/2014/main" id="{EF894952-3460-4B21-B722-631931943D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8961" y="0"/>
            <a:ext cx="1848682" cy="1848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9134B07-FDD4-4628-BA60-DEBAEC4303B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5600889"/>
            <a:ext cx="12192000" cy="1261872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206FE79-F5DB-4E1F-A8E3-392D875D21C3}"/>
              </a:ext>
            </a:extLst>
          </p:cNvPr>
          <p:cNvSpPr/>
          <p:nvPr/>
        </p:nvSpPr>
        <p:spPr>
          <a:xfrm>
            <a:off x="168339" y="1921138"/>
            <a:ext cx="64511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Open sans"/>
              </a:rPr>
              <a:t>भोपाल गैस त्रासदी</a:t>
            </a:r>
            <a:endParaRPr lang="en-IN" sz="4000" b="1" dirty="0">
              <a:solidFill>
                <a:schemeClr val="bg1"/>
              </a:solidFill>
              <a:latin typeface="Open san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32FCE0-C7D1-D4AD-52FB-ACE7A7416AB0}"/>
              </a:ext>
            </a:extLst>
          </p:cNvPr>
          <p:cNvSpPr txBox="1"/>
          <p:nvPr/>
        </p:nvSpPr>
        <p:spPr>
          <a:xfrm>
            <a:off x="7569518" y="6051097"/>
            <a:ext cx="617791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i-IN" sz="2800" dirty="0">
                <a:effectLst/>
                <a:latin typeface="Segoe UI" panose="020B0502040204020203" pitchFamily="34" charset="0"/>
              </a:rPr>
              <a:t>सिपाही/</a:t>
            </a:r>
            <a:r>
              <a:rPr lang="hi-IN" sz="2800" dirty="0" err="1">
                <a:effectLst/>
                <a:latin typeface="Segoe UI" panose="020B0502040204020203" pitchFamily="34" charset="0"/>
              </a:rPr>
              <a:t>जीडी</a:t>
            </a:r>
            <a:r>
              <a:rPr lang="hi-IN" sz="2800" dirty="0">
                <a:effectLst/>
                <a:latin typeface="Segoe UI" panose="020B0502040204020203" pitchFamily="34" charset="0"/>
              </a:rPr>
              <a:t> </a:t>
            </a:r>
            <a:r>
              <a:rPr lang="hi-IN" sz="2800" dirty="0" err="1">
                <a:effectLst/>
                <a:latin typeface="Segoe UI" panose="020B0502040204020203" pitchFamily="34" charset="0"/>
              </a:rPr>
              <a:t>रामनिवास</a:t>
            </a:r>
            <a:r>
              <a:rPr lang="hi-IN" sz="2800" dirty="0">
                <a:effectLst/>
                <a:latin typeface="Segoe UI" panose="020B0502040204020203" pitchFamily="34" charset="0"/>
              </a:rPr>
              <a:t> राठौर </a:t>
            </a:r>
            <a:endParaRPr lang="en-IN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651" y="2253269"/>
            <a:ext cx="3719300" cy="1905000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Open sans" panose="020B0606030504020204"/>
                <a:cs typeface="Arial" pitchFamily="34" charset="0"/>
              </a:rPr>
              <a:t>भोपाल आपदा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61" y="117884"/>
            <a:ext cx="8338781" cy="598266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i-IN" sz="4000" b="1" u="sng" dirty="0">
                <a:latin typeface="Open sans" panose="020B0606030504020204"/>
                <a:cs typeface="Times New Roman" panose="02020603050405020304" pitchFamily="18" charset="0"/>
              </a:rPr>
              <a:t>घटनाक्रम</a:t>
            </a:r>
            <a:r>
              <a:rPr lang="en-US" sz="4000" b="1" u="sng" dirty="0">
                <a:latin typeface="Open sans" panose="020B0606030504020204"/>
                <a:cs typeface="Times New Roman" panose="02020603050405020304" pitchFamily="18" charset="0"/>
              </a:rPr>
              <a:t>:- 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US" sz="2800" b="1" dirty="0">
                <a:latin typeface="Open sans" panose="020B0606030504020204"/>
                <a:cs typeface="Times New Roman" panose="02020603050405020304" pitchFamily="18" charset="0"/>
              </a:rPr>
              <a:t>2</a:t>
            </a: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 दिसंबर </a:t>
            </a:r>
            <a:r>
              <a:rPr lang="en-US" sz="2800" b="1" dirty="0">
                <a:latin typeface="Open sans" panose="020B0606030504020204"/>
                <a:cs typeface="Times New Roman" panose="02020603050405020304" pitchFamily="18" charset="0"/>
              </a:rPr>
              <a:t>1984:</a:t>
            </a: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 गैस रिसाव</a:t>
            </a:r>
            <a:endParaRPr lang="en-US" sz="2800" b="1" dirty="0">
              <a:latin typeface="Open sans" panose="020B0606030504020204"/>
              <a:cs typeface="Times New Roman" panose="02020603050405020304" pitchFamily="18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दिसंबर </a:t>
            </a:r>
            <a:r>
              <a:rPr lang="en-US" sz="2800" b="1" dirty="0">
                <a:latin typeface="Open sans" panose="020B0606030504020204"/>
                <a:cs typeface="Times New Roman" panose="02020603050405020304" pitchFamily="18" charset="0"/>
              </a:rPr>
              <a:t>1984:</a:t>
            </a: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 शुरुआती राहत और निकासी प्रयास</a:t>
            </a:r>
            <a:r>
              <a:rPr lang="en-US" sz="2800" b="1" dirty="0">
                <a:latin typeface="Open sans" panose="020B0606030504020204"/>
                <a:cs typeface="Times New Roman" panose="02020603050405020304" pitchFamily="18" charset="0"/>
              </a:rPr>
              <a:t> I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US" sz="2800" b="1" dirty="0">
                <a:latin typeface="Open sans" panose="020B0606030504020204"/>
                <a:cs typeface="Times New Roman" panose="02020603050405020304" pitchFamily="18" charset="0"/>
              </a:rPr>
              <a:t>1985:</a:t>
            </a: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 कानूनी कार्यवाही और मुआवज़े की मांग</a:t>
            </a:r>
            <a:r>
              <a:rPr lang="en-US" sz="2800" b="1" dirty="0">
                <a:latin typeface="Open sans" panose="020B0606030504020204"/>
                <a:cs typeface="Times New Roman" panose="02020603050405020304" pitchFamily="18" charset="0"/>
              </a:rPr>
              <a:t> I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1989 में यूनियन कार्बाइड कॉर्पोरेशन (</a:t>
            </a:r>
            <a:r>
              <a:rPr lang="en-US" sz="2800" b="1" dirty="0">
                <a:latin typeface="Open sans" panose="020B0606030504020204"/>
                <a:cs typeface="Times New Roman" panose="02020603050405020304" pitchFamily="18" charset="0"/>
              </a:rPr>
              <a:t>UCC) </a:t>
            </a: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ने भोपाल गैस त्रासदी के पीड़ितों को मुआवजे के रूप में 470 मिलियन डॉलर का भुगतान करने के लिए समझौता किया।</a:t>
            </a:r>
            <a:endParaRPr lang="en-US" sz="2800" b="1" dirty="0">
              <a:latin typeface="Open sans" panose="020B0606030504020204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भोपाल गैस त्रासदी के बाद से पुनर्वास, मुआवजा और पर्यावरणीय सुधार के प्रयास जारी हैं।</a:t>
            </a:r>
            <a:endParaRPr lang="en-IN" sz="2800" b="1" dirty="0">
              <a:latin typeface="Open sans" panose="020B0606030504020204"/>
              <a:cs typeface="Times New Roman" panose="02020603050405020304" pitchFamily="18" charset="0"/>
            </a:endParaRPr>
          </a:p>
        </p:txBody>
      </p:sp>
      <p:pic>
        <p:nvPicPr>
          <p:cNvPr id="8" name="object 4">
            <a:extLst>
              <a:ext uri="{FF2B5EF4-FFF2-40B4-BE49-F238E27FC236}">
                <a16:creationId xmlns:a16="http://schemas.microsoft.com/office/drawing/2014/main" id="{21BD96C2-7ED6-4093-A5AB-668C94D54A89}"/>
              </a:ext>
            </a:extLst>
          </p:cNvPr>
          <p:cNvPicPr/>
          <p:nvPr/>
        </p:nvPicPr>
        <p:blipFill rotWithShape="1">
          <a:blip r:embed="rId2" cstate="print"/>
          <a:srcRect r="21695"/>
          <a:stretch/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25C3AF5-98CC-46D9-B703-A080672AE0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6680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505" y="2239621"/>
            <a:ext cx="4084982" cy="1905000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Open sans" panose="020B0606030504020204"/>
                <a:cs typeface="Arial" pitchFamily="34" charset="0"/>
              </a:rPr>
              <a:t>भोपाल आपदा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6800" y="722547"/>
            <a:ext cx="6629400" cy="5837282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i-IN" sz="3600" b="1" u="sng" dirty="0">
                <a:latin typeface="Open sans" panose="020B0606030504020204"/>
                <a:cs typeface="Times New Roman" panose="02020603050405020304" pitchFamily="18" charset="0"/>
              </a:rPr>
              <a:t>भोपाल गैस त्रासदी से सीखे गए सबक</a:t>
            </a:r>
            <a:r>
              <a:rPr lang="en-US" sz="3600" b="1" u="sng" dirty="0">
                <a:latin typeface="Open sans" panose="020B0606030504020204"/>
                <a:cs typeface="Times New Roman" panose="02020603050405020304" pitchFamily="18" charset="0"/>
              </a:rPr>
              <a:t>:-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>
                <a:latin typeface="Open sans" panose="020B0606030504020204"/>
                <a:cs typeface="Times New Roman" panose="02020603050405020304" pitchFamily="18" charset="0"/>
              </a:rPr>
              <a:t> </a:t>
            </a:r>
            <a:r>
              <a:rPr lang="hi-IN" dirty="0">
                <a:latin typeface="Open sans" panose="020B0606030504020204"/>
                <a:cs typeface="Times New Roman" panose="02020603050405020304" pitchFamily="18" charset="0"/>
              </a:rPr>
              <a:t>सुरक्षा प्रोटोकॉल और नियमित रखरखाव का महत्व:</a:t>
            </a:r>
            <a:endParaRPr lang="en-US" dirty="0">
              <a:latin typeface="Open sans" panose="020B0606030504020204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i-IN" dirty="0">
                <a:latin typeface="Open sans" panose="020B0606030504020204"/>
                <a:cs typeface="Times New Roman" panose="02020603050405020304" pitchFamily="18" charset="0"/>
              </a:rPr>
              <a:t>पर्याप्त प्रशिक्षण और आपातकालीन तैयारी की आवश्यकता:</a:t>
            </a:r>
            <a:endParaRPr lang="en-US" dirty="0">
              <a:latin typeface="Open sans" panose="020B0606030504020204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i-IN" dirty="0">
                <a:latin typeface="Open sans" panose="020B0606030504020204"/>
                <a:cs typeface="Times New Roman" panose="02020603050405020304" pitchFamily="18" charset="0"/>
              </a:rPr>
              <a:t>उद्योग संचालन में पारदर्शिता और जवाबदेही का महत्व:</a:t>
            </a:r>
            <a:endParaRPr lang="en-US" dirty="0">
              <a:latin typeface="Open sans" panose="020B0606030504020204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>
                <a:latin typeface="Open sans" panose="020B0606030504020204"/>
                <a:cs typeface="Times New Roman" panose="02020603050405020304" pitchFamily="18" charset="0"/>
              </a:rPr>
              <a:t> </a:t>
            </a:r>
            <a:r>
              <a:rPr lang="hi-IN" dirty="0">
                <a:latin typeface="Open sans" panose="020B0606030504020204"/>
                <a:cs typeface="Times New Roman" panose="02020603050405020304" pitchFamily="18" charset="0"/>
              </a:rPr>
              <a:t>औद्योगिक दुर्घटनाओं के दीर्घकालिक परिणाम समुदायों और पर्यावरण पर बहुत गंभीर हो सकते हैं।</a:t>
            </a:r>
            <a:endParaRPr lang="en-IN" dirty="0">
              <a:latin typeface="Open sans" panose="020B0606030504020204"/>
              <a:cs typeface="Times New Roman" panose="02020603050405020304" pitchFamily="18" charset="0"/>
            </a:endParaRPr>
          </a:p>
        </p:txBody>
      </p:sp>
      <p:pic>
        <p:nvPicPr>
          <p:cNvPr id="8" name="object 4">
            <a:extLst>
              <a:ext uri="{FF2B5EF4-FFF2-40B4-BE49-F238E27FC236}">
                <a16:creationId xmlns:a16="http://schemas.microsoft.com/office/drawing/2014/main" id="{21BD96C2-7ED6-4093-A5AB-668C94D54A89}"/>
              </a:ext>
            </a:extLst>
          </p:cNvPr>
          <p:cNvPicPr/>
          <p:nvPr/>
        </p:nvPicPr>
        <p:blipFill rotWithShape="1">
          <a:blip r:embed="rId2" cstate="print"/>
          <a:srcRect r="21695"/>
          <a:stretch/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25C3AF5-98CC-46D9-B703-A080672AE0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4762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505" y="2239621"/>
            <a:ext cx="4084982" cy="1905000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Open sans" panose="020B0606030504020204"/>
                <a:cs typeface="Arial" pitchFamily="34" charset="0"/>
              </a:rPr>
              <a:t>भोपाल आपदा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0806" y="1736339"/>
            <a:ext cx="7275394" cy="451537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hi-IN" b="1" dirty="0">
                <a:latin typeface="Open sans" panose="020B0606030504020204"/>
                <a:cs typeface="Times New Roman" panose="02020603050405020304" pitchFamily="18" charset="0"/>
              </a:rPr>
              <a:t>यह केस स्टडी औद्योगिक संचालन में सुरक्षा, जिम्मेदार प्रबंधन और समुदाय की भलाई को प्राथमिकता देने के महत्व को उजागर करती है।</a:t>
            </a:r>
            <a:endParaRPr lang="en-IN" b="1" dirty="0">
              <a:latin typeface="Open sans" panose="020B0606030504020204"/>
              <a:cs typeface="Times New Roman" panose="02020603050405020304" pitchFamily="18" charset="0"/>
            </a:endParaRPr>
          </a:p>
        </p:txBody>
      </p:sp>
      <p:pic>
        <p:nvPicPr>
          <p:cNvPr id="8" name="object 4">
            <a:extLst>
              <a:ext uri="{FF2B5EF4-FFF2-40B4-BE49-F238E27FC236}">
                <a16:creationId xmlns:a16="http://schemas.microsoft.com/office/drawing/2014/main" id="{21BD96C2-7ED6-4093-A5AB-668C94D54A89}"/>
              </a:ext>
            </a:extLst>
          </p:cNvPr>
          <p:cNvPicPr/>
          <p:nvPr/>
        </p:nvPicPr>
        <p:blipFill rotWithShape="1">
          <a:blip r:embed="rId2" cstate="print"/>
          <a:srcRect r="21695"/>
          <a:stretch/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25C3AF5-98CC-46D9-B703-A080672AE0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8240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Rounded Rectangle"/>
          <p:cNvSpPr/>
          <p:nvPr/>
        </p:nvSpPr>
        <p:spPr>
          <a:xfrm>
            <a:off x="4655128" y="107728"/>
            <a:ext cx="7694588" cy="6750272"/>
          </a:xfrm>
          <a:prstGeom prst="roundRect">
            <a:avLst>
              <a:gd name="adj" fmla="val 1583"/>
            </a:avLst>
          </a:prstGeom>
          <a:solidFill>
            <a:srgbClr val="EAEAEA"/>
          </a:solidFill>
          <a:ln w="12700">
            <a:miter lim="400000"/>
          </a:ln>
        </p:spPr>
        <p:txBody>
          <a:bodyPr lIns="39142" tIns="39142" rIns="39142" bIns="39142"/>
          <a:lstStyle/>
          <a:p>
            <a:endParaRPr sz="2400">
              <a:latin typeface="Open Sans"/>
            </a:endParaRPr>
          </a:p>
        </p:txBody>
      </p:sp>
      <p:sp>
        <p:nvSpPr>
          <p:cNvPr id="222" name="Duties of…"/>
          <p:cNvSpPr txBox="1"/>
          <p:nvPr/>
        </p:nvSpPr>
        <p:spPr>
          <a:xfrm>
            <a:off x="106532" y="2626709"/>
            <a:ext cx="4254779" cy="9285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9142" tIns="39142" rIns="39142" bIns="39142">
            <a:spAutoFit/>
          </a:bodyPr>
          <a:lstStyle/>
          <a:p>
            <a:pPr algn="ctr">
              <a:lnSpc>
                <a:spcPct val="120000"/>
              </a:lnSpc>
              <a:buClr>
                <a:srgbClr val="C00000"/>
              </a:buClr>
              <a:buSzPts val="3600"/>
            </a:pPr>
            <a:r>
              <a:rPr lang="hi-IN" altLang="en-US" sz="4800" b="1" dirty="0">
                <a:solidFill>
                  <a:srgbClr val="C00000"/>
                </a:solidFill>
                <a:latin typeface="Tw Cen MT" panose="020B0602020104020603" pitchFamily="34" charset="0"/>
              </a:rPr>
              <a:t>समीक्षा</a:t>
            </a:r>
            <a:r>
              <a:rPr lang="en-US" altLang="en-US" sz="4000" b="1" dirty="0">
                <a:solidFill>
                  <a:srgbClr val="FFFF00"/>
                </a:solidFill>
                <a:latin typeface="Tw Cen MT" panose="020B0602020104020603" pitchFamily="34" charset="0"/>
              </a:rPr>
              <a:t> </a:t>
            </a:r>
            <a:endParaRPr lang="en-US" sz="4000" dirty="0">
              <a:latin typeface="Open Sans"/>
            </a:endParaRPr>
          </a:p>
        </p:txBody>
      </p:sp>
      <p:sp>
        <p:nvSpPr>
          <p:cNvPr id="223" name="Ensure your safety and the safety of your crew, the patient, and bystanders…"/>
          <p:cNvSpPr txBox="1"/>
          <p:nvPr/>
        </p:nvSpPr>
        <p:spPr>
          <a:xfrm>
            <a:off x="4894335" y="625391"/>
            <a:ext cx="7079509" cy="59268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9142" tIns="39142" rIns="39142" bIns="39142">
            <a:sp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i-IN" sz="3200" b="1" dirty="0">
                <a:latin typeface="Open sans" panose="020B0606030504020204"/>
                <a:cs typeface="Times New Roman" panose="02020603050405020304" pitchFamily="18" charset="0"/>
              </a:rPr>
              <a:t>परिचय  </a:t>
            </a:r>
            <a:endParaRPr lang="en-US" sz="3200" b="1" dirty="0">
              <a:latin typeface="Open sans" panose="020B0606030504020204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i-IN" sz="3200" b="1" dirty="0">
                <a:latin typeface="Open sans" panose="020B0606030504020204"/>
                <a:cs typeface="Times New Roman" panose="02020603050405020304" pitchFamily="18" charset="0"/>
              </a:rPr>
              <a:t>पृष्ठभूमि</a:t>
            </a:r>
            <a:endParaRPr lang="en-US" sz="3200" b="1" dirty="0">
              <a:latin typeface="Open sans" panose="020B0606030504020204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i-IN" sz="3200" b="1" dirty="0">
                <a:latin typeface="Open sans" panose="020B0606030504020204"/>
                <a:cs typeface="Times New Roman" panose="02020603050405020304" pitchFamily="18" charset="0"/>
              </a:rPr>
              <a:t>आपदा</a:t>
            </a:r>
            <a:endParaRPr lang="en-US" sz="3200" b="1" dirty="0">
              <a:latin typeface="Open sans" panose="020B0606030504020204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i-IN" sz="3200" b="1" dirty="0">
                <a:latin typeface="Open sans" panose="020B0606030504020204"/>
                <a:cs typeface="Times New Roman" panose="02020603050405020304" pitchFamily="18" charset="0"/>
              </a:rPr>
              <a:t>परिणाम </a:t>
            </a:r>
            <a:endParaRPr lang="en-US" sz="3200" b="1" dirty="0">
              <a:latin typeface="Open sans" panose="020B0606030504020204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i-IN" sz="3200" b="1" dirty="0">
                <a:latin typeface="Open sans" panose="020B0606030504020204"/>
                <a:cs typeface="Times New Roman" panose="02020603050405020304" pitchFamily="18" charset="0"/>
              </a:rPr>
              <a:t>प्रतिक्रिया और परिणाम </a:t>
            </a:r>
            <a:endParaRPr lang="en-US" sz="3200" b="1" dirty="0">
              <a:latin typeface="Open sans" panose="020B0606030504020204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i-IN" sz="3200" b="1" dirty="0">
                <a:latin typeface="Open sans" panose="020B0606030504020204"/>
                <a:cs typeface="Times New Roman" panose="02020603050405020304" pitchFamily="18" charset="0"/>
              </a:rPr>
              <a:t>"प्रमुख व्यक्ति और संगठन“</a:t>
            </a:r>
            <a:endParaRPr lang="en-US" sz="3200" b="1" dirty="0">
              <a:latin typeface="Open sans" panose="020B0606030504020204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i-IN" sz="3200" b="1" dirty="0">
                <a:latin typeface="Open sans" panose="020B0606030504020204"/>
                <a:cs typeface="Times New Roman" panose="02020603050405020304" pitchFamily="18" charset="0"/>
              </a:rPr>
              <a:t>आपदा के कारण</a:t>
            </a:r>
            <a:endParaRPr lang="en-US" sz="3200" b="1" dirty="0">
              <a:latin typeface="Open sans" panose="020B0606030504020204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i-IN" sz="3200" b="1" dirty="0">
                <a:latin typeface="Open sans" panose="020B0606030504020204"/>
                <a:cs typeface="Times New Roman" panose="02020603050405020304" pitchFamily="18" charset="0"/>
              </a:rPr>
              <a:t>भोपाल गैस त्रासदी से सीखे गए सबक:</a:t>
            </a:r>
            <a:endParaRPr lang="en-US" sz="3200" b="1" dirty="0">
              <a:latin typeface="Open sans" panose="020B0606030504020204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D30342D-CCC4-F67F-CC03-E5EFED56E45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2493" y="6406669"/>
            <a:ext cx="641637" cy="27626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C21DB69-215D-8A17-5E2E-BA695C734410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814959" y="6378135"/>
            <a:ext cx="1750540" cy="34811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584A8C5-6AF3-C33A-056B-62EE3B62D92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8273" y="112697"/>
            <a:ext cx="1115571" cy="1214299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207359"/>
            <a:ext cx="4548494" cy="6506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4957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Rounded Rectangle"/>
          <p:cNvSpPr/>
          <p:nvPr/>
        </p:nvSpPr>
        <p:spPr>
          <a:xfrm>
            <a:off x="4548494" y="-14539"/>
            <a:ext cx="7694588" cy="6944222"/>
          </a:xfrm>
          <a:prstGeom prst="roundRect">
            <a:avLst>
              <a:gd name="adj" fmla="val 1583"/>
            </a:avLst>
          </a:prstGeom>
          <a:solidFill>
            <a:srgbClr val="EAEAEA"/>
          </a:solidFill>
          <a:ln w="12700">
            <a:miter lim="400000"/>
          </a:ln>
        </p:spPr>
        <p:txBody>
          <a:bodyPr lIns="39142" tIns="39142" rIns="39142" bIns="39142"/>
          <a:lstStyle/>
          <a:p>
            <a:endParaRPr sz="2400">
              <a:latin typeface="Open Sans"/>
            </a:endParaRPr>
          </a:p>
        </p:txBody>
      </p:sp>
      <p:sp>
        <p:nvSpPr>
          <p:cNvPr id="222" name="Duties of…"/>
          <p:cNvSpPr txBox="1"/>
          <p:nvPr/>
        </p:nvSpPr>
        <p:spPr>
          <a:xfrm>
            <a:off x="308114" y="3230213"/>
            <a:ext cx="4083778" cy="6946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9142" tIns="39142" rIns="39142" bIns="39142">
            <a:spAutoFit/>
          </a:bodyPr>
          <a:lstStyle/>
          <a:p>
            <a:pPr algn="ctr"/>
            <a:r>
              <a:rPr lang="en-US" sz="4000" b="1" dirty="0" err="1">
                <a:solidFill>
                  <a:srgbClr val="C00000"/>
                </a:solidFill>
                <a:latin typeface="Open sans"/>
              </a:rPr>
              <a:t>कोई</a:t>
            </a:r>
            <a:r>
              <a:rPr lang="en-US" sz="4000" b="1" dirty="0">
                <a:solidFill>
                  <a:srgbClr val="C00000"/>
                </a:solidFill>
                <a:latin typeface="Open sans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latin typeface="Open sans"/>
              </a:rPr>
              <a:t>प्रश्न</a:t>
            </a:r>
            <a:r>
              <a:rPr lang="en-US" sz="4000" b="1" dirty="0">
                <a:solidFill>
                  <a:srgbClr val="C00000"/>
                </a:solidFill>
                <a:latin typeface="Open sans"/>
              </a:rPr>
              <a:t>?</a:t>
            </a:r>
          </a:p>
        </p:txBody>
      </p:sp>
      <p:sp>
        <p:nvSpPr>
          <p:cNvPr id="223" name="Ensure your safety and the safety of your crew, the patient, and bystanders…"/>
          <p:cNvSpPr txBox="1"/>
          <p:nvPr/>
        </p:nvSpPr>
        <p:spPr>
          <a:xfrm>
            <a:off x="5004914" y="1896739"/>
            <a:ext cx="7238167" cy="9687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9142" tIns="39142" rIns="39142" bIns="39142">
            <a:spAutoFit/>
          </a:bodyPr>
          <a:lstStyle/>
          <a:p>
            <a:pPr marL="457200" lvl="0" indent="-457200" algn="just">
              <a:lnSpc>
                <a:spcPct val="250000"/>
              </a:lnSpc>
              <a:buClr>
                <a:schemeClr val="dk1"/>
              </a:buClr>
              <a:buSzPts val="3200"/>
              <a:buFont typeface="Noto Sans Symbols"/>
              <a:buChar char="▪"/>
            </a:pPr>
            <a:endParaRPr lang="en-US" sz="2800" dirty="0">
              <a:solidFill>
                <a:schemeClr val="dk1"/>
              </a:solidFill>
              <a:latin typeface="Open Sans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D30342D-CCC4-F67F-CC03-E5EFED56E45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2493" y="6406669"/>
            <a:ext cx="641637" cy="27626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C21DB69-215D-8A17-5E2E-BA695C734410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814959" y="6378135"/>
            <a:ext cx="1750540" cy="34811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584A8C5-6AF3-C33A-056B-62EE3B62D92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8273" y="112697"/>
            <a:ext cx="1115571" cy="1214299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207359"/>
            <a:ext cx="4548494" cy="6506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11441" y="1765969"/>
            <a:ext cx="3368693" cy="3368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8631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387928" y="2057400"/>
            <a:ext cx="3740727" cy="3401291"/>
          </a:xfrm>
        </p:spPr>
        <p:txBody>
          <a:bodyPr>
            <a:normAutofit/>
          </a:bodyPr>
          <a:lstStyle/>
          <a:p>
            <a:endParaRPr lang="en-US" sz="5400" dirty="0">
              <a:latin typeface="Open sans"/>
            </a:endParaRPr>
          </a:p>
          <a:p>
            <a:r>
              <a:rPr lang="en-US" sz="4000" b="1" dirty="0">
                <a:solidFill>
                  <a:srgbClr val="C00000"/>
                </a:solidFill>
                <a:latin typeface="Open sans"/>
              </a:rPr>
              <a:t>मूल्यांकन</a:t>
            </a:r>
            <a:endParaRPr lang="en-IN" sz="4000" b="1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15</a:t>
            </a:fld>
            <a:endParaRPr lang="en-US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692" y="174626"/>
            <a:ext cx="1252142" cy="9046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/>
        </p:nvSpPr>
        <p:spPr>
          <a:xfrm>
            <a:off x="4357688" y="0"/>
            <a:ext cx="783431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indent="0"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marL="0" lvl="0" indent="0"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None/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hi-IN" sz="3200" b="1" dirty="0">
                <a:solidFill>
                  <a:schemeClr val="tx1"/>
                </a:solidFill>
                <a:latin typeface="Open sans" panose="020B0606030504020204"/>
                <a:cs typeface="Times New Roman" panose="02020603050405020304" pitchFamily="18" charset="0"/>
              </a:rPr>
              <a:t>भोपाल गैस त्रासदी कब हुई?</a:t>
            </a:r>
          </a:p>
          <a:p>
            <a:pPr algn="just">
              <a:lnSpc>
                <a:spcPct val="150000"/>
              </a:lnSpc>
              <a:buNone/>
            </a:pPr>
            <a:r>
              <a:rPr lang="hi-IN" sz="3200" b="1" dirty="0">
                <a:solidFill>
                  <a:schemeClr val="tx1"/>
                </a:solidFill>
                <a:latin typeface="Open sans" panose="020B0606030504020204"/>
                <a:cs typeface="Times New Roman" panose="02020603050405020304" pitchFamily="18" charset="0"/>
              </a:rPr>
              <a:t>उतर </a:t>
            </a:r>
            <a:r>
              <a:rPr lang="en-US" sz="3200" b="1" dirty="0">
                <a:solidFill>
                  <a:schemeClr val="tx1"/>
                </a:solidFill>
                <a:latin typeface="Open sans" panose="020B0606030504020204"/>
                <a:cs typeface="Times New Roman" panose="02020603050405020304" pitchFamily="18" charset="0"/>
              </a:rPr>
              <a:t>- </a:t>
            </a:r>
            <a:r>
              <a:rPr lang="hi-IN" sz="3200" b="1" dirty="0">
                <a:solidFill>
                  <a:schemeClr val="tx1"/>
                </a:solidFill>
                <a:latin typeface="Open sans" panose="020B0606030504020204"/>
                <a:cs typeface="Times New Roman" panose="02020603050405020304" pitchFamily="18" charset="0"/>
              </a:rPr>
              <a:t>3 दिसंबर 1984</a:t>
            </a:r>
            <a:endParaRPr lang="en-US" sz="3200" b="1" dirty="0">
              <a:solidFill>
                <a:schemeClr val="tx1"/>
              </a:solidFill>
              <a:latin typeface="Open sans" panose="020B0606030504020204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IN" sz="3200" b="1" dirty="0">
                <a:solidFill>
                  <a:schemeClr val="tx1"/>
                </a:solidFill>
                <a:latin typeface="Open sans" panose="020B0606030504020204"/>
                <a:cs typeface="Times New Roman" panose="02020603050405020304" pitchFamily="18" charset="0"/>
              </a:rPr>
              <a:t>2. </a:t>
            </a:r>
            <a:r>
              <a:rPr lang="hi-IN" sz="3200" b="1" dirty="0">
                <a:solidFill>
                  <a:schemeClr val="tx1"/>
                </a:solidFill>
                <a:latin typeface="Open sans" panose="020B0606030504020204"/>
                <a:cs typeface="Times New Roman" panose="02020603050405020304" pitchFamily="18" charset="0"/>
              </a:rPr>
              <a:t>भोपाल गैस त्रासदी के दौरान किसी गैस का रिसाव हुआ था।</a:t>
            </a:r>
          </a:p>
          <a:p>
            <a:pPr algn="just">
              <a:lnSpc>
                <a:spcPct val="150000"/>
              </a:lnSpc>
            </a:pPr>
            <a:r>
              <a:rPr lang="hi-IN" sz="3200" b="1" dirty="0">
                <a:solidFill>
                  <a:schemeClr val="tx1"/>
                </a:solidFill>
                <a:latin typeface="Open sans" panose="020B0606030504020204"/>
                <a:cs typeface="Times New Roman" panose="02020603050405020304" pitchFamily="18" charset="0"/>
              </a:rPr>
              <a:t>उतर</a:t>
            </a:r>
            <a:r>
              <a:rPr lang="en-US" sz="3200" b="1" dirty="0">
                <a:solidFill>
                  <a:schemeClr val="tx1"/>
                </a:solidFill>
                <a:latin typeface="Open sans" panose="020B0606030504020204"/>
                <a:cs typeface="Times New Roman" panose="02020603050405020304" pitchFamily="18" charset="0"/>
              </a:rPr>
              <a:t>-  </a:t>
            </a:r>
            <a:r>
              <a:rPr lang="hi-IN" sz="3200" b="1" dirty="0">
                <a:solidFill>
                  <a:schemeClr val="tx1"/>
                </a:solidFill>
                <a:latin typeface="Open sans" panose="020B0606030504020204"/>
                <a:cs typeface="Times New Roman" panose="02020603050405020304" pitchFamily="18" charset="0"/>
              </a:rPr>
              <a:t>मिथाइल आइसोसाइनेट </a:t>
            </a:r>
            <a:r>
              <a:rPr lang="en-US" sz="3200" b="1" dirty="0">
                <a:solidFill>
                  <a:schemeClr val="tx1"/>
                </a:solidFill>
                <a:latin typeface="Open sans" panose="020B0606030504020204"/>
                <a:cs typeface="Times New Roman" panose="02020603050405020304" pitchFamily="18" charset="0"/>
              </a:rPr>
              <a:t>(MIC) </a:t>
            </a:r>
            <a:endParaRPr lang="en-IN" sz="3200" b="1" dirty="0">
              <a:solidFill>
                <a:schemeClr val="tx1"/>
              </a:solidFill>
              <a:latin typeface="Open sans" panose="020B0606030504020204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  <a:latin typeface="Open sans"/>
              </a:rPr>
              <a:t>  </a:t>
            </a:r>
          </a:p>
          <a:p>
            <a:pPr algn="ctr"/>
            <a:endParaRPr lang="en-IN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76335" y="0"/>
            <a:ext cx="1115665" cy="1213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6181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Rounded Rectangle"/>
          <p:cNvSpPr/>
          <p:nvPr/>
        </p:nvSpPr>
        <p:spPr>
          <a:xfrm>
            <a:off x="4548494" y="-14539"/>
            <a:ext cx="7694588" cy="6944222"/>
          </a:xfrm>
          <a:prstGeom prst="roundRect">
            <a:avLst>
              <a:gd name="adj" fmla="val 1583"/>
            </a:avLst>
          </a:prstGeom>
          <a:solidFill>
            <a:srgbClr val="EAEAEA"/>
          </a:solidFill>
          <a:ln w="12700">
            <a:miter lim="400000"/>
          </a:ln>
        </p:spPr>
        <p:txBody>
          <a:bodyPr lIns="39142" tIns="39142" rIns="39142" bIns="39142"/>
          <a:lstStyle/>
          <a:p>
            <a:endParaRPr sz="2400">
              <a:latin typeface="Open Sans"/>
            </a:endParaRPr>
          </a:p>
        </p:txBody>
      </p:sp>
      <p:sp>
        <p:nvSpPr>
          <p:cNvPr id="222" name="Duties of…"/>
          <p:cNvSpPr txBox="1"/>
          <p:nvPr/>
        </p:nvSpPr>
        <p:spPr>
          <a:xfrm>
            <a:off x="339566" y="3230213"/>
            <a:ext cx="3724569" cy="6946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9142" tIns="39142" rIns="39142" bIns="39142">
            <a:spAutoFit/>
          </a:bodyPr>
          <a:lstStyle/>
          <a:p>
            <a:pPr algn="ctr"/>
            <a:r>
              <a:rPr lang="en-US" sz="4000" b="1" dirty="0">
                <a:solidFill>
                  <a:srgbClr val="C00000"/>
                </a:solidFill>
                <a:latin typeface="Open sans"/>
              </a:rPr>
              <a:t>धन्यवाद</a:t>
            </a:r>
            <a:r>
              <a:rPr lang="en-US" sz="4000" dirty="0">
                <a:solidFill>
                  <a:srgbClr val="C00000"/>
                </a:solidFill>
                <a:latin typeface="Open sans"/>
              </a:rPr>
              <a:t> </a:t>
            </a:r>
          </a:p>
        </p:txBody>
      </p:sp>
      <p:sp>
        <p:nvSpPr>
          <p:cNvPr id="223" name="Ensure your safety and the safety of your crew, the patient, and bystanders…"/>
          <p:cNvSpPr txBox="1"/>
          <p:nvPr/>
        </p:nvSpPr>
        <p:spPr>
          <a:xfrm>
            <a:off x="5004915" y="1311523"/>
            <a:ext cx="6781746" cy="4483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9142" tIns="39142" rIns="39142" bIns="39142">
            <a:spAutoFit/>
          </a:bodyPr>
          <a:lstStyle/>
          <a:p>
            <a:pPr marL="457200" lvl="0" indent="-457200" algn="just">
              <a:buClr>
                <a:schemeClr val="dk1"/>
              </a:buClr>
              <a:buSzPts val="3200"/>
              <a:buFont typeface="Noto Sans Symbols"/>
              <a:buChar char="▪"/>
            </a:pPr>
            <a:endParaRPr lang="en-US" sz="2400" dirty="0">
              <a:solidFill>
                <a:schemeClr val="dk1"/>
              </a:solidFill>
              <a:latin typeface="Open Sans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D30342D-CCC4-F67F-CC03-E5EFED56E456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2493" y="6406669"/>
            <a:ext cx="641637" cy="27626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C21DB69-215D-8A17-5E2E-BA695C734410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814959" y="6378135"/>
            <a:ext cx="1750540" cy="348119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207359"/>
            <a:ext cx="4548494" cy="6506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0E44918-FFB1-4EDC-9B64-220FCFE7080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6587" y="455909"/>
            <a:ext cx="5512084" cy="5999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008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7A03868-B964-F5F5-E332-CD9CD99F1F29}"/>
              </a:ext>
            </a:extLst>
          </p:cNvPr>
          <p:cNvSpPr txBox="1"/>
          <p:nvPr/>
        </p:nvSpPr>
        <p:spPr>
          <a:xfrm>
            <a:off x="5127684" y="302359"/>
            <a:ext cx="5967946" cy="5940088"/>
          </a:xfrm>
          <a:prstGeom prst="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i-IN" sz="3200" b="1" dirty="0">
                <a:latin typeface="Open sans" panose="020B0606030504020204"/>
                <a:cs typeface="Times New Roman" panose="02020603050405020304" pitchFamily="18" charset="0"/>
              </a:rPr>
              <a:t>परिचय  </a:t>
            </a:r>
            <a:endParaRPr lang="en-US" sz="3200" b="1" dirty="0">
              <a:latin typeface="Open sans" panose="020B0606030504020204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i-IN" sz="3200" b="1" dirty="0">
                <a:latin typeface="Open sans" panose="020B0606030504020204"/>
                <a:cs typeface="Times New Roman" panose="02020603050405020304" pitchFamily="18" charset="0"/>
              </a:rPr>
              <a:t>पृष्ठभूमि</a:t>
            </a:r>
            <a:endParaRPr lang="en-US" sz="3200" b="1" dirty="0">
              <a:latin typeface="Open sans" panose="020B0606030504020204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i-IN" sz="3200" b="1" dirty="0">
                <a:latin typeface="Open sans" panose="020B0606030504020204"/>
                <a:cs typeface="Times New Roman" panose="02020603050405020304" pitchFamily="18" charset="0"/>
              </a:rPr>
              <a:t>आपदा</a:t>
            </a:r>
            <a:endParaRPr lang="en-US" sz="3200" b="1" dirty="0">
              <a:latin typeface="Open sans" panose="020B0606030504020204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i-IN" sz="3200" b="1" dirty="0">
                <a:latin typeface="Open sans" panose="020B0606030504020204"/>
                <a:cs typeface="Times New Roman" panose="02020603050405020304" pitchFamily="18" charset="0"/>
              </a:rPr>
              <a:t>परिणाम </a:t>
            </a:r>
            <a:endParaRPr lang="en-US" sz="3200" b="1" dirty="0">
              <a:latin typeface="Open sans" panose="020B0606030504020204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i-IN" sz="3200" b="1" dirty="0">
                <a:latin typeface="Open sans" panose="020B0606030504020204"/>
                <a:cs typeface="Times New Roman" panose="02020603050405020304" pitchFamily="18" charset="0"/>
              </a:rPr>
              <a:t>प्रतिक्रिया और परिणाम </a:t>
            </a:r>
            <a:endParaRPr lang="en-US" sz="3200" b="1" dirty="0">
              <a:latin typeface="Open sans" panose="020B0606030504020204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i-IN" sz="3200" b="1" dirty="0">
                <a:latin typeface="Open sans" panose="020B0606030504020204"/>
                <a:cs typeface="Times New Roman" panose="02020603050405020304" pitchFamily="18" charset="0"/>
              </a:rPr>
              <a:t>"प्रमुख व्यक्ति और संगठन“</a:t>
            </a:r>
            <a:endParaRPr lang="en-US" sz="3200" b="1" dirty="0">
              <a:latin typeface="Open sans" panose="020B0606030504020204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i-IN" sz="3200" b="1" dirty="0">
                <a:latin typeface="Open sans" panose="020B0606030504020204"/>
                <a:cs typeface="Times New Roman" panose="02020603050405020304" pitchFamily="18" charset="0"/>
              </a:rPr>
              <a:t>भोपाल गैस त्रासदी आपदा के कारण</a:t>
            </a:r>
            <a:endParaRPr lang="en-US" sz="3200" b="1" dirty="0">
              <a:latin typeface="Open sans" panose="020B0606030504020204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i-IN" sz="3200" b="1" dirty="0">
                <a:latin typeface="Open sans" panose="020B0606030504020204"/>
                <a:cs typeface="Times New Roman" panose="02020603050405020304" pitchFamily="18" charset="0"/>
              </a:rPr>
              <a:t>भोपाल गैस त्रासदी से सीखे गए सबक:</a:t>
            </a:r>
            <a:endParaRPr lang="en-US" sz="3200" b="1" dirty="0">
              <a:latin typeface="Open sans" panose="020B0606030504020204"/>
              <a:cs typeface="Times New Roman" panose="02020603050405020304" pitchFamily="18" charset="0"/>
            </a:endParaRPr>
          </a:p>
        </p:txBody>
      </p:sp>
      <p:pic>
        <p:nvPicPr>
          <p:cNvPr id="5" name="object 4">
            <a:extLst>
              <a:ext uri="{FF2B5EF4-FFF2-40B4-BE49-F238E27FC236}">
                <a16:creationId xmlns:a16="http://schemas.microsoft.com/office/drawing/2014/main" id="{856FA25A-709E-4DA5-B21D-9EF18B52D890}"/>
              </a:ext>
            </a:extLst>
          </p:cNvPr>
          <p:cNvPicPr/>
          <p:nvPr/>
        </p:nvPicPr>
        <p:blipFill rotWithShape="1">
          <a:blip r:embed="rId3" cstate="print"/>
          <a:srcRect r="21695"/>
          <a:stretch/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F9162AC-4122-42F8-A2CD-26656E7AB2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9291C649-BA7D-4089-9CD6-242816EA1A31}"/>
              </a:ext>
            </a:extLst>
          </p:cNvPr>
          <p:cNvSpPr txBox="1">
            <a:spLocks/>
          </p:cNvSpPr>
          <p:nvPr/>
        </p:nvSpPr>
        <p:spPr>
          <a:xfrm>
            <a:off x="762000" y="1447800"/>
            <a:ext cx="31242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rgbClr val="C00000"/>
                </a:solidFill>
                <a:latin typeface="Open sans"/>
                <a:ea typeface="Sans Serif Collection" panose="020B0502040504020204" pitchFamily="34" charset="0"/>
                <a:cs typeface="Sans Serif Collection" panose="020B0502040504020204" pitchFamily="34" charset="0"/>
              </a:rPr>
              <a:t>उद्देश्य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EF1E498-D9B9-4E6E-B9D1-5C0D035992D0}"/>
              </a:ext>
            </a:extLst>
          </p:cNvPr>
          <p:cNvSpPr/>
          <p:nvPr/>
        </p:nvSpPr>
        <p:spPr>
          <a:xfrm>
            <a:off x="685800" y="2362200"/>
            <a:ext cx="3429000" cy="19749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§"/>
            </a:pPr>
            <a:r>
              <a:rPr lang="hi-IN" sz="2800" b="1" dirty="0"/>
              <a:t>"इस पाठ को पूरा करने के बाद आप सक्षम होंगे:"</a:t>
            </a:r>
            <a:endParaRPr lang="en-US" sz="2800" b="1" u="sng" dirty="0">
              <a:solidFill>
                <a:prstClr val="black"/>
              </a:solidFill>
              <a:latin typeface="Open sans" panose="020B0606030504020204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505" y="2239621"/>
            <a:ext cx="4084982" cy="1905000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Open sans" panose="020B0606030504020204"/>
                <a:cs typeface="Arial" pitchFamily="34" charset="0"/>
              </a:rPr>
              <a:t>परिचय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1940" y="1070412"/>
            <a:ext cx="8094261" cy="554904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"भोपाल गैस रिसाव, जिसे भोपाल त्रासदी भी कहा जाता है, एक विनाशकारी औद्योगिक दुर्घटना थी जो 3 दिसंबर 1984 को मध्य प्रदेश, भारत के भोपाल में यूनियन कार्बाइड इंडिया लिमिटेड (</a:t>
            </a:r>
            <a:r>
              <a:rPr lang="en-IN" sz="2800" b="1" dirty="0">
                <a:latin typeface="Open sans" panose="020B0606030504020204"/>
                <a:cs typeface="Times New Roman" panose="02020603050405020304" pitchFamily="18" charset="0"/>
              </a:rPr>
              <a:t>UCIL) </a:t>
            </a: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कीटनाशक बनवाने कारखाना  में दुघटना हुई थी।“</a:t>
            </a:r>
          </a:p>
          <a:p>
            <a:pPr marL="0" indent="0" algn="just">
              <a:buNone/>
            </a:pP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पृष्ठभूमि</a:t>
            </a:r>
            <a:r>
              <a:rPr lang="en-US" sz="2800" b="1" dirty="0">
                <a:latin typeface="Open sans" panose="020B0606030504020204"/>
                <a:cs typeface="Times New Roman" panose="02020603050405020304" pitchFamily="18" charset="0"/>
              </a:rPr>
              <a:t>:-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"यूनियन कार्बाइड इंडिया लिमिटेड (</a:t>
            </a:r>
            <a:r>
              <a:rPr lang="en-IN" sz="2800" b="1" dirty="0">
                <a:latin typeface="Open sans" panose="020B0606030504020204"/>
                <a:cs typeface="Times New Roman" panose="02020603050405020304" pitchFamily="18" charset="0"/>
              </a:rPr>
              <a:t>UCIL), </a:t>
            </a: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अमेरिका-स्थित एक अंतराष्ट्रीय कंपनी, यूनियन कार्बाइड कॉर्पोरेशन </a:t>
            </a:r>
            <a:r>
              <a:rPr lang="en-US" sz="2800" b="1" dirty="0">
                <a:latin typeface="Open sans" panose="020B0606030504020204"/>
                <a:cs typeface="Times New Roman" panose="02020603050405020304" pitchFamily="18" charset="0"/>
              </a:rPr>
              <a:t>(UCC)</a:t>
            </a: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 का  एक हिस्सा  कंपनी थी I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इस फैक्ट्री में सिविन (</a:t>
            </a:r>
            <a:r>
              <a:rPr lang="en-IN" sz="2800" b="1" dirty="0" err="1">
                <a:latin typeface="Open sans" panose="020B0606030504020204"/>
                <a:cs typeface="Times New Roman" panose="02020603050405020304" pitchFamily="18" charset="0"/>
              </a:rPr>
              <a:t>Carbaryl</a:t>
            </a:r>
            <a:r>
              <a:rPr lang="en-IN" sz="2800" b="1" dirty="0">
                <a:latin typeface="Open sans" panose="020B0606030504020204"/>
                <a:cs typeface="Times New Roman" panose="02020603050405020304" pitchFamily="18" charset="0"/>
              </a:rPr>
              <a:t>) </a:t>
            </a: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नामक कीटनाशक बनाया जाता था, जिसके लिए मिथाइल आइसोसाइनेट (</a:t>
            </a:r>
            <a:r>
              <a:rPr lang="en-IN" sz="2800" b="1" dirty="0">
                <a:latin typeface="Open sans" panose="020B0606030504020204"/>
                <a:cs typeface="Times New Roman" panose="02020603050405020304" pitchFamily="18" charset="0"/>
              </a:rPr>
              <a:t>MIC) </a:t>
            </a: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का उपयोग किया जाता था।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800" b="1" dirty="0">
                <a:latin typeface="Open sans" panose="020B0606030504020204"/>
                <a:cs typeface="Times New Roman" panose="02020603050405020304" pitchFamily="18" charset="0"/>
              </a:rPr>
              <a:t> </a:t>
            </a: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मिथाइल आइसोसाइनेट </a:t>
            </a:r>
            <a:r>
              <a:rPr lang="en-IN" sz="2800" b="1" dirty="0">
                <a:latin typeface="Open sans" panose="020B0606030504020204"/>
                <a:cs typeface="Times New Roman" panose="02020603050405020304" pitchFamily="18" charset="0"/>
              </a:rPr>
              <a:t>MIC </a:t>
            </a: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अत्यधिक जहरीली और खतरनाक गैस है ।</a:t>
            </a:r>
            <a:endParaRPr lang="en-IN" sz="2800" b="1" dirty="0">
              <a:latin typeface="Open sans" panose="020B0606030504020204"/>
              <a:cs typeface="Times New Roman" panose="02020603050405020304" pitchFamily="18" charset="0"/>
            </a:endParaRPr>
          </a:p>
        </p:txBody>
      </p:sp>
      <p:pic>
        <p:nvPicPr>
          <p:cNvPr id="8" name="object 4">
            <a:extLst>
              <a:ext uri="{FF2B5EF4-FFF2-40B4-BE49-F238E27FC236}">
                <a16:creationId xmlns:a16="http://schemas.microsoft.com/office/drawing/2014/main" id="{21BD96C2-7ED6-4093-A5AB-668C94D54A89}"/>
              </a:ext>
            </a:extLst>
          </p:cNvPr>
          <p:cNvPicPr/>
          <p:nvPr/>
        </p:nvPicPr>
        <p:blipFill rotWithShape="1">
          <a:blip r:embed="rId2" cstate="print"/>
          <a:srcRect r="21695"/>
          <a:stretch/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25C3AF5-98CC-46D9-B703-A080672AE0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505" y="2239621"/>
            <a:ext cx="4084982" cy="1905000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Open sans" panose="020B0606030504020204"/>
                <a:cs typeface="Arial" pitchFamily="34" charset="0"/>
              </a:rPr>
              <a:t>भोपाल आपदा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6800" y="881571"/>
            <a:ext cx="6629400" cy="569813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i-IN" b="1" dirty="0">
                <a:latin typeface="Open sans" panose="020B0606030504020204"/>
                <a:cs typeface="Times New Roman" panose="02020603050405020304" pitchFamily="18" charset="0"/>
              </a:rPr>
              <a:t>आपदा (</a:t>
            </a:r>
            <a:r>
              <a:rPr lang="en-IN" b="1" dirty="0">
                <a:latin typeface="Open sans" panose="020B0606030504020204"/>
                <a:cs typeface="Times New Roman" panose="02020603050405020304" pitchFamily="18" charset="0"/>
              </a:rPr>
              <a:t>Disaster) </a:t>
            </a:r>
            <a:r>
              <a:rPr lang="en-US" b="1" dirty="0">
                <a:latin typeface="Open sans" panose="020B0606030504020204"/>
                <a:cs typeface="Times New Roman" panose="02020603050405020304" pitchFamily="18" charset="0"/>
              </a:rPr>
              <a:t>:-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b="1" dirty="0">
                <a:latin typeface="Open sans" panose="020B0606030504020204"/>
                <a:cs typeface="Times New Roman" panose="02020603050405020304" pitchFamily="18" charset="0"/>
              </a:rPr>
              <a:t>- </a:t>
            </a:r>
            <a:r>
              <a:rPr lang="hi-IN" b="1" dirty="0">
                <a:latin typeface="Open sans" panose="020B0606030504020204"/>
                <a:cs typeface="Times New Roman" panose="02020603050405020304" pitchFamily="18" charset="0"/>
              </a:rPr>
              <a:t>समय: रात 11:00 बजे, 2 दिसंबर 1984 </a:t>
            </a:r>
            <a:endParaRPr lang="en-US" b="1" dirty="0">
              <a:latin typeface="Open sans" panose="020B0606030504020204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hi-IN" b="1" dirty="0">
                <a:latin typeface="Open sans" panose="020B0606030504020204"/>
                <a:cs typeface="Times New Roman" panose="02020603050405020304" pitchFamily="18" charset="0"/>
              </a:rPr>
              <a:t>अवधि: लगभग 2 घंटे तक गैस रिसाव </a:t>
            </a:r>
            <a:endParaRPr lang="en-US" b="1" dirty="0">
              <a:latin typeface="Open sans" panose="020B0606030504020204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hi-IN" b="1" dirty="0">
                <a:latin typeface="Open sans" panose="020B0606030504020204"/>
                <a:cs typeface="Times New Roman" panose="02020603050405020304" pitchFamily="18" charset="0"/>
              </a:rPr>
              <a:t>गैसें रिसाव</a:t>
            </a:r>
            <a:r>
              <a:rPr lang="en-US" b="1" dirty="0">
                <a:latin typeface="Open sans" panose="020B0606030504020204"/>
                <a:cs typeface="Times New Roman" panose="02020603050405020304" pitchFamily="18" charset="0"/>
              </a:rPr>
              <a:t>:</a:t>
            </a:r>
            <a:r>
              <a:rPr lang="hi-IN" b="1" dirty="0">
                <a:latin typeface="Open sans" panose="020B0606030504020204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Open sans" panose="020B0606030504020204"/>
                <a:cs typeface="Times New Roman" panose="02020603050405020304" pitchFamily="18" charset="0"/>
              </a:rPr>
              <a:t> MIC,</a:t>
            </a:r>
            <a:r>
              <a:rPr lang="en-IN" b="1" dirty="0">
                <a:latin typeface="Open sans" panose="020B0606030504020204"/>
                <a:cs typeface="Times New Roman" panose="02020603050405020304" pitchFamily="18" charset="0"/>
              </a:rPr>
              <a:t> </a:t>
            </a:r>
            <a:r>
              <a:rPr lang="hi-IN" b="1" dirty="0">
                <a:latin typeface="Open sans" panose="020B0606030504020204"/>
                <a:cs typeface="Times New Roman" panose="02020603050405020304" pitchFamily="18" charset="0"/>
              </a:rPr>
              <a:t>फॉसजीन और अन्य जहरीली गैसें </a:t>
            </a:r>
            <a:endParaRPr lang="en-US" b="1" dirty="0">
              <a:latin typeface="Open sans" panose="020B0606030504020204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hi-IN" b="1" dirty="0">
                <a:latin typeface="Open sans" panose="020B0606030504020204"/>
                <a:cs typeface="Times New Roman" panose="02020603050405020304" pitchFamily="18" charset="0"/>
              </a:rPr>
              <a:t>प्रभावित क्षेत्र: लगभग 40 वर्ग किलोमीटर, जिसमें घनी आबादी वाले क्षेत्र शामिल थे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i-IN" b="1" dirty="0">
                <a:latin typeface="Open sans" panose="020B0606030504020204"/>
                <a:cs typeface="Times New Roman" panose="02020603050405020304" pitchFamily="18" charset="0"/>
              </a:rPr>
              <a:t>तात्कालिक प्रभाव:</a:t>
            </a:r>
            <a:r>
              <a:rPr lang="en-US" b="1" dirty="0">
                <a:latin typeface="Open sans" panose="020B0606030504020204"/>
                <a:cs typeface="Times New Roman" panose="02020603050405020304" pitchFamily="18" charset="0"/>
              </a:rPr>
              <a:t>-</a:t>
            </a:r>
            <a:endParaRPr lang="hi-IN" b="1" dirty="0">
              <a:latin typeface="Open sans" panose="020B0606030504020204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hi-IN" b="1" dirty="0">
                <a:latin typeface="Open sans" panose="020B0606030504020204"/>
                <a:cs typeface="Times New Roman" panose="02020603050405020304" pitchFamily="18" charset="0"/>
              </a:rPr>
              <a:t>सांस लेने में तकलीफ़, आँख और त्वचा में जलन I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hi-IN" b="1" dirty="0">
                <a:latin typeface="Open sans" panose="020B0606030504020204"/>
                <a:cs typeface="Times New Roman" panose="02020603050405020304" pitchFamily="18" charset="0"/>
              </a:rPr>
              <a:t>अफरा-तफरी और भगदड़ I</a:t>
            </a:r>
          </a:p>
          <a:p>
            <a:pPr marL="0" indent="0" algn="just">
              <a:buNone/>
            </a:pPr>
            <a:r>
              <a:rPr lang="hi-IN" sz="2000" dirty="0">
                <a:latin typeface="Open sans" panose="020B0606030504020204"/>
                <a:cs typeface="Times New Roman" panose="02020603050405020304" pitchFamily="18" charset="0"/>
              </a:rPr>
              <a:t>		</a:t>
            </a:r>
          </a:p>
          <a:p>
            <a:pPr marL="0" indent="0" algn="just">
              <a:buNone/>
            </a:pPr>
            <a:r>
              <a:rPr lang="hi-IN" sz="2400" dirty="0">
                <a:latin typeface="Open sans" panose="020B0606030504020204"/>
                <a:cs typeface="Times New Roman" panose="02020603050405020304" pitchFamily="18" charset="0"/>
              </a:rPr>
              <a:t>	</a:t>
            </a:r>
            <a:endParaRPr lang="en-IN" sz="2400" dirty="0">
              <a:latin typeface="Open sans" panose="020B0606030504020204"/>
              <a:cs typeface="Times New Roman" panose="02020603050405020304" pitchFamily="18" charset="0"/>
            </a:endParaRPr>
          </a:p>
        </p:txBody>
      </p:sp>
      <p:pic>
        <p:nvPicPr>
          <p:cNvPr id="8" name="object 4">
            <a:extLst>
              <a:ext uri="{FF2B5EF4-FFF2-40B4-BE49-F238E27FC236}">
                <a16:creationId xmlns:a16="http://schemas.microsoft.com/office/drawing/2014/main" id="{21BD96C2-7ED6-4093-A5AB-668C94D54A89}"/>
              </a:ext>
            </a:extLst>
          </p:cNvPr>
          <p:cNvPicPr/>
          <p:nvPr/>
        </p:nvPicPr>
        <p:blipFill rotWithShape="1">
          <a:blip r:embed="rId2" cstate="print"/>
          <a:srcRect r="21695"/>
          <a:stretch/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25C3AF5-98CC-46D9-B703-A080672AE0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169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505" y="2239621"/>
            <a:ext cx="4084982" cy="1905000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Open sans" panose="020B0606030504020204"/>
                <a:cs typeface="Arial" pitchFamily="34" charset="0"/>
              </a:rPr>
              <a:t>भोपाल आपदा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2083" y="487171"/>
            <a:ext cx="6629400" cy="596822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परिणाम</a:t>
            </a:r>
            <a:r>
              <a:rPr lang="en-US" sz="2800" b="1" dirty="0">
                <a:latin typeface="Open sans" panose="020B0606030504020204"/>
                <a:cs typeface="Times New Roman" panose="02020603050405020304" pitchFamily="18" charset="0"/>
              </a:rPr>
              <a:t>:-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800" b="1" dirty="0">
                <a:latin typeface="Open sans" panose="020B0606030504020204"/>
                <a:cs typeface="Times New Roman" panose="02020603050405020304" pitchFamily="18" charset="0"/>
              </a:rPr>
              <a:t>- </a:t>
            </a: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तत्काल जीवन हानी</a:t>
            </a:r>
            <a:r>
              <a:rPr lang="en-US" sz="2800" b="1" dirty="0">
                <a:latin typeface="Open sans" panose="020B0606030504020204"/>
                <a:cs typeface="Times New Roman" panose="02020603050405020304" pitchFamily="18" charset="0"/>
              </a:rPr>
              <a:t>: 3,787 (</a:t>
            </a: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आधिकारिक आँकड़ा</a:t>
            </a:r>
            <a:r>
              <a:rPr lang="en-US" sz="2800" b="1" dirty="0">
                <a:latin typeface="Open sans" panose="020B0606030504020204"/>
                <a:cs typeface="Times New Roman" panose="02020603050405020304" pitchFamily="18" charset="0"/>
              </a:rPr>
              <a:t>)-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कुल जीवन हानी </a:t>
            </a:r>
            <a:r>
              <a:rPr lang="en-US" sz="2800" b="1" dirty="0">
                <a:latin typeface="Open sans" panose="020B0606030504020204"/>
                <a:cs typeface="Times New Roman" panose="02020603050405020304" pitchFamily="18" charset="0"/>
              </a:rPr>
              <a:t>: 15,000-20,000 (</a:t>
            </a: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अनुमानिक </a:t>
            </a:r>
            <a:r>
              <a:rPr lang="en-US" sz="2800" b="1" dirty="0">
                <a:latin typeface="Open sans" panose="020B0606030504020204"/>
                <a:cs typeface="Times New Roman" panose="02020603050405020304" pitchFamily="18" charset="0"/>
              </a:rPr>
              <a:t>)-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घायल</a:t>
            </a:r>
            <a:r>
              <a:rPr lang="en-US" sz="2800" b="1" dirty="0">
                <a:latin typeface="Open sans" panose="020B0606030504020204"/>
                <a:cs typeface="Times New Roman" panose="02020603050405020304" pitchFamily="18" charset="0"/>
              </a:rPr>
              <a:t>: 200,000-300,000- </a:t>
            </a:r>
            <a:endParaRPr lang="hi-IN" sz="2800" b="1" dirty="0">
              <a:latin typeface="Open sans" panose="020B0606030504020204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दीर्घकालिक स्वास्थ्य प्रभाव: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श्वसन रोग (जैसे ब्रोंकाइटिस, अस्थमा)I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आँख और त्वचा संबंधी रोग (जैसे मोतियाबिंद, त्वचा कैंसर)I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जन्म दोष और प्रजनन समस्याएँ I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पर्यावरणीय प्रभाव</a:t>
            </a:r>
            <a:r>
              <a:rPr lang="en-US" sz="2800" b="1" dirty="0">
                <a:latin typeface="Open sans" panose="020B0606030504020204"/>
                <a:cs typeface="Times New Roman" panose="02020603050405020304" pitchFamily="18" charset="0"/>
              </a:rPr>
              <a:t>:    - </a:t>
            </a:r>
            <a:endParaRPr lang="hi-IN" sz="2800" b="1" dirty="0">
              <a:latin typeface="Open sans" panose="020B0606030504020204"/>
              <a:cs typeface="Times New Roman" panose="02020603050405020304" pitchFamily="18" charset="0"/>
            </a:endParaRPr>
          </a:p>
          <a:p>
            <a:pPr algn="just"/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मिट्टी और पानी का प्रदूषण</a:t>
            </a:r>
          </a:p>
          <a:p>
            <a:pPr algn="just"/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स्थानीय पारिस्थिति की तंत्र को नुकसान</a:t>
            </a:r>
            <a:endParaRPr lang="en-IN" sz="2800" b="1" dirty="0">
              <a:latin typeface="Open sans" panose="020B0606030504020204"/>
              <a:cs typeface="Times New Roman" panose="02020603050405020304" pitchFamily="18" charset="0"/>
            </a:endParaRPr>
          </a:p>
        </p:txBody>
      </p:sp>
      <p:pic>
        <p:nvPicPr>
          <p:cNvPr id="8" name="object 4">
            <a:extLst>
              <a:ext uri="{FF2B5EF4-FFF2-40B4-BE49-F238E27FC236}">
                <a16:creationId xmlns:a16="http://schemas.microsoft.com/office/drawing/2014/main" id="{21BD96C2-7ED6-4093-A5AB-668C94D54A89}"/>
              </a:ext>
            </a:extLst>
          </p:cNvPr>
          <p:cNvPicPr/>
          <p:nvPr/>
        </p:nvPicPr>
        <p:blipFill rotWithShape="1">
          <a:blip r:embed="rId2" cstate="print"/>
          <a:srcRect r="21695"/>
          <a:stretch/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25C3AF5-98CC-46D9-B703-A080672AE0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005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39621"/>
            <a:ext cx="3207224" cy="1905000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Open sans" panose="020B0606030504020204"/>
                <a:cs typeface="Arial" pitchFamily="34" charset="0"/>
              </a:rPr>
              <a:t>भोपाल आपदा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52913" y="107728"/>
            <a:ext cx="8975230" cy="6388606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बचाव कार्य  और परिणाम</a:t>
            </a:r>
            <a:r>
              <a:rPr lang="en-US" sz="2800" b="1" dirty="0">
                <a:latin typeface="Open sans" panose="020B0606030504020204"/>
                <a:cs typeface="Times New Roman" panose="02020603050405020304" pitchFamily="18" charset="0"/>
              </a:rPr>
              <a:t>:-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शुरुआती में बचाव कार्य धीमी और अपर्याप्त रही I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आलोचना हुई की यूनियन कार्बाइड इंडिया लिमिटेड (</a:t>
            </a:r>
            <a:r>
              <a:rPr lang="en-IN" sz="2800" b="1" dirty="0">
                <a:latin typeface="Open sans" panose="020B0606030504020204"/>
                <a:cs typeface="Times New Roman" panose="02020603050405020304" pitchFamily="18" charset="0"/>
              </a:rPr>
              <a:t>UCIL)</a:t>
            </a: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 </a:t>
            </a:r>
            <a:r>
              <a:rPr lang="en-IN" sz="2800" b="1" dirty="0">
                <a:latin typeface="Open sans" panose="020B0606030504020204"/>
                <a:cs typeface="Times New Roman" panose="02020603050405020304" pitchFamily="18" charset="0"/>
              </a:rPr>
              <a:t> </a:t>
            </a: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और यूनियन कार्बाइड कॉर्पोरेशन </a:t>
            </a:r>
            <a:r>
              <a:rPr lang="en-US" sz="2800" b="1" dirty="0">
                <a:latin typeface="Open sans" panose="020B0606030504020204"/>
                <a:cs typeface="Times New Roman" panose="02020603050405020304" pitchFamily="18" charset="0"/>
              </a:rPr>
              <a:t>(UCC)</a:t>
            </a: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 को आपदा से निपटने हेतु असमर्थ था उनका पास कोई आपदा से निपटने हेतु कोई प्लान नन्ही था I </a:t>
            </a:r>
            <a:r>
              <a:rPr lang="en-IN" sz="2800" b="1" dirty="0">
                <a:latin typeface="Open sans" panose="020B0606030504020204"/>
                <a:cs typeface="Times New Roman" panose="02020603050405020304" pitchFamily="18" charset="0"/>
              </a:rPr>
              <a:t> </a:t>
            </a:r>
            <a:endParaRPr lang="hi-IN" sz="2800" b="1" dirty="0">
              <a:latin typeface="Open sans" panose="020B0606030504020204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प्रभावित नागरिक को कानूनी विवाद और मुआवज़े मिलने हेतु  लंबी लड़ाई लाधना पड़ा I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सुरक्षा नियमों और औद्योगिक प्रथाओं में बदलाव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आज भी पुनर्वास, मुआवज़ा और पर्यावरण सुधार की कोशिशें जारी I</a:t>
            </a:r>
            <a:endParaRPr lang="en-IN" sz="2800" b="1" dirty="0">
              <a:latin typeface="Open sans" panose="020B0606030504020204"/>
              <a:cs typeface="Times New Roman" panose="02020603050405020304" pitchFamily="18" charset="0"/>
            </a:endParaRPr>
          </a:p>
        </p:txBody>
      </p:sp>
      <p:pic>
        <p:nvPicPr>
          <p:cNvPr id="8" name="object 4">
            <a:extLst>
              <a:ext uri="{FF2B5EF4-FFF2-40B4-BE49-F238E27FC236}">
                <a16:creationId xmlns:a16="http://schemas.microsoft.com/office/drawing/2014/main" id="{21BD96C2-7ED6-4093-A5AB-668C94D54A89}"/>
              </a:ext>
            </a:extLst>
          </p:cNvPr>
          <p:cNvPicPr/>
          <p:nvPr/>
        </p:nvPicPr>
        <p:blipFill rotWithShape="1">
          <a:blip r:embed="rId3" cstate="print"/>
          <a:srcRect r="21695"/>
          <a:stretch/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25C3AF5-98CC-46D9-B703-A080672AE0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93468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505" y="2239621"/>
            <a:ext cx="4084982" cy="1905000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Open sans" panose="020B0606030504020204"/>
                <a:cs typeface="Arial" pitchFamily="34" charset="0"/>
              </a:rPr>
              <a:t>भोपाल आपदा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12442" y="840311"/>
            <a:ext cx="7792872" cy="5797525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hi-IN" sz="2800" b="1" u="sng" dirty="0"/>
              <a:t>प्रमुख व्यक्ति और संगठन:-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वॉरेन एंडरसन </a:t>
            </a:r>
            <a:r>
              <a:rPr lang="en-US" sz="2800" b="1" dirty="0">
                <a:latin typeface="Open sans" panose="020B0606030504020204"/>
                <a:cs typeface="Times New Roman" panose="02020603050405020304" pitchFamily="18" charset="0"/>
              </a:rPr>
              <a:t>(UCC CEO): </a:t>
            </a: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आपदा के प्रति अपनी प्रतिक्रिया के लिए उन्हें आलोचना का सामना करना पड़ा- </a:t>
            </a:r>
            <a:endParaRPr lang="en-US" sz="2800" b="1" dirty="0">
              <a:latin typeface="Open sans" panose="020B0606030504020204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यूनियन कार्बाइड कॉर्पोरेशन </a:t>
            </a:r>
            <a:r>
              <a:rPr lang="en-US" sz="2800" b="1" dirty="0">
                <a:latin typeface="Open sans" panose="020B0606030504020204"/>
                <a:cs typeface="Times New Roman" panose="02020603050405020304" pitchFamily="18" charset="0"/>
              </a:rPr>
              <a:t>(UCC)</a:t>
            </a: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, यूसीआईएल की मूल कंपनी है I</a:t>
            </a:r>
            <a:endParaRPr lang="en-US" sz="2800" b="1" dirty="0">
              <a:latin typeface="Open sans" panose="020B0606030504020204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यूनियन कार्बाइड इंडिया लिमिटेड (</a:t>
            </a:r>
            <a:r>
              <a:rPr lang="en-IN" sz="2800" b="1" dirty="0">
                <a:latin typeface="Open sans" panose="020B0606030504020204"/>
                <a:cs typeface="Times New Roman" panose="02020603050405020304" pitchFamily="18" charset="0"/>
              </a:rPr>
              <a:t>UCIL) </a:t>
            </a: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एक अमेरिकी कंपनी यूनियन कार्बाइड कॉर्पोरेशन (</a:t>
            </a:r>
            <a:r>
              <a:rPr lang="en-IN" sz="2800" b="1" dirty="0">
                <a:latin typeface="Open sans" panose="020B0606030504020204"/>
                <a:cs typeface="Times New Roman" panose="02020603050405020304" pitchFamily="18" charset="0"/>
              </a:rPr>
              <a:t>UCC) </a:t>
            </a: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की सहायक कंपनी थी, जो भोपाल गैस त्रासदी के लिए जिम्मेदार है ।</a:t>
            </a:r>
            <a:endParaRPr lang="en-US" sz="2800" b="1" dirty="0">
              <a:latin typeface="Open sans" panose="020B0606030504020204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भारत सरकार को भोपाल गैस त्रासदी के प्रबंधन और उसके बाद की प्रतिक्रिया के लिए कड़ी आलोचना का सामना करना पड़ा। </a:t>
            </a:r>
            <a:endParaRPr lang="en-IN" sz="2800" b="1" dirty="0">
              <a:latin typeface="Open sans" panose="020B0606030504020204"/>
              <a:cs typeface="Times New Roman" panose="02020603050405020304" pitchFamily="18" charset="0"/>
            </a:endParaRPr>
          </a:p>
        </p:txBody>
      </p:sp>
      <p:pic>
        <p:nvPicPr>
          <p:cNvPr id="8" name="object 4">
            <a:extLst>
              <a:ext uri="{FF2B5EF4-FFF2-40B4-BE49-F238E27FC236}">
                <a16:creationId xmlns:a16="http://schemas.microsoft.com/office/drawing/2014/main" id="{21BD96C2-7ED6-4093-A5AB-668C94D54A89}"/>
              </a:ext>
            </a:extLst>
          </p:cNvPr>
          <p:cNvPicPr/>
          <p:nvPr/>
        </p:nvPicPr>
        <p:blipFill rotWithShape="1">
          <a:blip r:embed="rId2" cstate="print"/>
          <a:srcRect r="21695"/>
          <a:stretch/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25C3AF5-98CC-46D9-B703-A080672AE0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09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39621"/>
            <a:ext cx="4084982" cy="1905000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Open sans" panose="020B0606030504020204"/>
                <a:cs typeface="Arial" pitchFamily="34" charset="0"/>
              </a:rPr>
              <a:t>भोपाल आपदा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0430" y="1000839"/>
            <a:ext cx="7725770" cy="574782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भोपाल गैस त्रासदी के कारण</a:t>
            </a:r>
            <a:r>
              <a:rPr lang="en-US" sz="2800" b="1" dirty="0">
                <a:latin typeface="Open sans" panose="020B0606030504020204"/>
                <a:cs typeface="Times New Roman" panose="02020603050405020304" pitchFamily="18" charset="0"/>
              </a:rPr>
              <a:t>:-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कर्मचारियों और स्थानीय अधिकारियों ने यूनियन कार्बाइड के भोपाल प्लांट में सुरक्षा संबंधी चिंताएं और चेतावनियां उठाई थीं, लेकिन प्रबंधन ने उन्हें नजरअंदाज कर दिया।</a:t>
            </a:r>
            <a:endParaRPr lang="en-US" sz="2800" b="1" dirty="0">
              <a:latin typeface="Open sans" panose="020B0606030504020204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यूनियन कार्बाइड के भोपाल प्लांट में लागत में कटौती और अपर्याप्त रखरखाव के कारण सुरक्षा मानकों में गिरावट आई।</a:t>
            </a:r>
            <a:endParaRPr lang="en-US" sz="2800" b="1" dirty="0">
              <a:latin typeface="Open sans" panose="020B0606030504020204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भोपाल के यूनियन कार्बाइड प्लांट में एक सुरक्षा वाल्व विफल हो गया, जिससे पानी मिथाइल आइसोसाइनेट (एमआईसी) भंडारण टैंक में प्रवेश कर गया।</a:t>
            </a:r>
            <a:endParaRPr lang="en-US" sz="2800" b="1" dirty="0">
              <a:latin typeface="Open sans" panose="020B0606030504020204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एम</a:t>
            </a:r>
            <a:r>
              <a:rPr lang="en-US" sz="2800" b="1" dirty="0">
                <a:latin typeface="Open sans" panose="020B0606030504020204"/>
                <a:cs typeface="Times New Roman" panose="02020603050405020304" pitchFamily="18" charset="0"/>
              </a:rPr>
              <a:t>.</a:t>
            </a: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आई</a:t>
            </a:r>
            <a:r>
              <a:rPr lang="en-US" sz="2800" b="1" dirty="0">
                <a:latin typeface="Open sans" panose="020B0606030504020204"/>
                <a:cs typeface="Times New Roman" panose="02020603050405020304" pitchFamily="18" charset="0"/>
              </a:rPr>
              <a:t>.</a:t>
            </a: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सी और पानी की प्रतिक्रिया के कारण एक बड़ी मात्रा में एम</a:t>
            </a:r>
            <a:r>
              <a:rPr lang="en-US" sz="2800" b="1" dirty="0">
                <a:latin typeface="Open sans" panose="020B0606030504020204"/>
                <a:cs typeface="Times New Roman" panose="02020603050405020304" pitchFamily="18" charset="0"/>
              </a:rPr>
              <a:t>.</a:t>
            </a: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आई</a:t>
            </a:r>
            <a:r>
              <a:rPr lang="en-US" sz="2800" b="1" dirty="0">
                <a:latin typeface="Open sans" panose="020B0606030504020204"/>
                <a:cs typeface="Times New Roman" panose="02020603050405020304" pitchFamily="18" charset="0"/>
              </a:rPr>
              <a:t>.</a:t>
            </a: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सी गैस का रिसाव हुआ, जो लगभग 40 वर्ग किलोमीटर के क्षेत्र में फैल गया।</a:t>
            </a:r>
            <a:endParaRPr lang="en-IN" sz="2800" b="1" dirty="0">
              <a:latin typeface="Open sans" panose="020B0606030504020204"/>
              <a:cs typeface="Times New Roman" panose="02020603050405020304" pitchFamily="18" charset="0"/>
            </a:endParaRPr>
          </a:p>
        </p:txBody>
      </p:sp>
      <p:pic>
        <p:nvPicPr>
          <p:cNvPr id="8" name="object 4">
            <a:extLst>
              <a:ext uri="{FF2B5EF4-FFF2-40B4-BE49-F238E27FC236}">
                <a16:creationId xmlns:a16="http://schemas.microsoft.com/office/drawing/2014/main" id="{21BD96C2-7ED6-4093-A5AB-668C94D54A89}"/>
              </a:ext>
            </a:extLst>
          </p:cNvPr>
          <p:cNvPicPr/>
          <p:nvPr/>
        </p:nvPicPr>
        <p:blipFill rotWithShape="1">
          <a:blip r:embed="rId2" cstate="print"/>
          <a:srcRect r="21695"/>
          <a:stretch/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25C3AF5-98CC-46D9-B703-A080672AE0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8516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505" y="2239621"/>
            <a:ext cx="4084982" cy="1905000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Open sans" panose="020B0606030504020204"/>
                <a:cs typeface="Arial" pitchFamily="34" charset="0"/>
              </a:rPr>
              <a:t>भोपाल आपदा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6800" y="1000839"/>
            <a:ext cx="6629400" cy="5081909"/>
          </a:xfrm>
        </p:spPr>
        <p:txBody>
          <a:bodyPr>
            <a:no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hi-IN" sz="3600" b="1" dirty="0">
                <a:latin typeface="Open sans" panose="020B0606030504020204"/>
                <a:cs typeface="Times New Roman" panose="02020603050405020304" pitchFamily="18" charset="0"/>
              </a:rPr>
              <a:t>आपदा के कारण</a:t>
            </a:r>
            <a:r>
              <a:rPr lang="en-US" sz="3600" b="1" dirty="0">
                <a:latin typeface="Open sans" panose="020B0606030504020204"/>
                <a:cs typeface="Times New Roman" panose="02020603050405020304" pitchFamily="18" charset="0"/>
              </a:rPr>
              <a:t>:- 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सुरक्षा वाल्व की विफलता:</a:t>
            </a:r>
            <a:endParaRPr lang="en-US" sz="2800" b="1" dirty="0">
              <a:latin typeface="Open sans" panose="020B0606030504020204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अपर्याप्त सुरक्षा उपाय:</a:t>
            </a:r>
            <a:endParaRPr lang="en-US" sz="2800" b="1" dirty="0">
              <a:latin typeface="Open sans" panose="020B0606030504020204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खराब रखरखाव और प्रशिक्षण: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hi-IN" sz="2800" b="1" dirty="0">
                <a:latin typeface="Open sans" panose="020B0606030504020204"/>
                <a:cs typeface="Times New Roman" panose="02020603050405020304" pitchFamily="18" charset="0"/>
              </a:rPr>
              <a:t>मानव त्रुटि:</a:t>
            </a:r>
            <a:endParaRPr lang="en-IN" sz="2800" b="1" dirty="0">
              <a:latin typeface="Open sans" panose="020B0606030504020204"/>
              <a:cs typeface="Times New Roman" panose="02020603050405020304" pitchFamily="18" charset="0"/>
            </a:endParaRPr>
          </a:p>
        </p:txBody>
      </p:sp>
      <p:pic>
        <p:nvPicPr>
          <p:cNvPr id="8" name="object 4">
            <a:extLst>
              <a:ext uri="{FF2B5EF4-FFF2-40B4-BE49-F238E27FC236}">
                <a16:creationId xmlns:a16="http://schemas.microsoft.com/office/drawing/2014/main" id="{21BD96C2-7ED6-4093-A5AB-668C94D54A89}"/>
              </a:ext>
            </a:extLst>
          </p:cNvPr>
          <p:cNvPicPr/>
          <p:nvPr/>
        </p:nvPicPr>
        <p:blipFill rotWithShape="1">
          <a:blip r:embed="rId2" cstate="print"/>
          <a:srcRect r="21695"/>
          <a:stretch/>
        </p:blipFill>
        <p:spPr>
          <a:xfrm>
            <a:off x="10741032" y="27603"/>
            <a:ext cx="1436668" cy="108887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25C3AF5-98CC-46D9-B703-A080672AE0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651" y="117884"/>
            <a:ext cx="1384533" cy="941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02105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</TotalTime>
  <Words>839</Words>
  <Application>Microsoft Office PowerPoint</Application>
  <PresentationFormat>Widescreen</PresentationFormat>
  <Paragraphs>105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7" baseType="lpstr">
      <vt:lpstr>Arial</vt:lpstr>
      <vt:lpstr>Calibri</vt:lpstr>
      <vt:lpstr>Noto Sans Symbols</vt:lpstr>
      <vt:lpstr>Open Sans</vt:lpstr>
      <vt:lpstr>Open Sans</vt:lpstr>
      <vt:lpstr>Open Sans SemiBold</vt:lpstr>
      <vt:lpstr>Segoe UI</vt:lpstr>
      <vt:lpstr>Times New Roman</vt:lpstr>
      <vt:lpstr>Tw Cen MT</vt:lpstr>
      <vt:lpstr>Wingdings</vt:lpstr>
      <vt:lpstr>1_Office Theme</vt:lpstr>
      <vt:lpstr>PowerPoint Presentation</vt:lpstr>
      <vt:lpstr>PowerPoint Presentation</vt:lpstr>
      <vt:lpstr>परिचय</vt:lpstr>
      <vt:lpstr>भोपाल आपदा</vt:lpstr>
      <vt:lpstr>भोपाल आपदा</vt:lpstr>
      <vt:lpstr>भोपाल आपदा</vt:lpstr>
      <vt:lpstr>भोपाल आपदा</vt:lpstr>
      <vt:lpstr>भोपाल आपदा</vt:lpstr>
      <vt:lpstr>भोपाल आपदा</vt:lpstr>
      <vt:lpstr>भोपाल आपदा</vt:lpstr>
      <vt:lpstr>भोपाल आपदा</vt:lpstr>
      <vt:lpstr>भोपाल आपदा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Palash Roy</dc:creator>
  <cp:lastModifiedBy>08 TH BN NDRF GHAZIABAD</cp:lastModifiedBy>
  <cp:revision>41</cp:revision>
  <dcterms:created xsi:type="dcterms:W3CDTF">2024-08-03T11:52:05Z</dcterms:created>
  <dcterms:modified xsi:type="dcterms:W3CDTF">2025-12-17T10:51:17Z</dcterms:modified>
</cp:coreProperties>
</file>