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8" r:id="rId2"/>
    <p:sldId id="269" r:id="rId3"/>
    <p:sldId id="396" r:id="rId4"/>
    <p:sldId id="1079" r:id="rId5"/>
    <p:sldId id="1080" r:id="rId6"/>
    <p:sldId id="1081" r:id="rId7"/>
    <p:sldId id="1082" r:id="rId8"/>
    <p:sldId id="1083" r:id="rId9"/>
    <p:sldId id="1084" r:id="rId10"/>
    <p:sldId id="1085" r:id="rId11"/>
    <p:sldId id="1086" r:id="rId12"/>
    <p:sldId id="1087" r:id="rId13"/>
    <p:sldId id="1088" r:id="rId14"/>
    <p:sldId id="1089" r:id="rId15"/>
    <p:sldId id="1090"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207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3864C-B4B0-4AFF-B451-394337299DD6}" type="datetimeFigureOut">
              <a:rPr lang="en-IN" smtClean="0"/>
              <a:t>17-12-2025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35777-EFA4-41A6-B1E8-551EB7AA81E9}" type="slidenum">
              <a:rPr lang="en-IN" smtClean="0"/>
              <a:t>‹#›</a:t>
            </a:fld>
            <a:endParaRPr lang="en-IN"/>
          </a:p>
        </p:txBody>
      </p:sp>
    </p:spTree>
    <p:extLst>
      <p:ext uri="{BB962C8B-B14F-4D97-AF65-F5344CB8AC3E}">
        <p14:creationId xmlns:p14="http://schemas.microsoft.com/office/powerpoint/2010/main" val="1768617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721631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0EBB76-EE39-4B0C-8180-9D13F8D5F460}" type="datetime1">
              <a:rPr lang="en-US" smtClean="0"/>
              <a:t>12/17/2025</a:t>
            </a:fld>
            <a:endParaRPr lang="en-US"/>
          </a:p>
        </p:txBody>
      </p:sp>
      <p:sp>
        <p:nvSpPr>
          <p:cNvPr id="5" name="Footer Placeholder 4"/>
          <p:cNvSpPr>
            <a:spLocks noGrp="1"/>
          </p:cNvSpPr>
          <p:nvPr>
            <p:ph type="ftr" sz="quarter" idx="11"/>
          </p:nvPr>
        </p:nvSpPr>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440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08E14-10C4-4EC9-936A-3ACEC0A4D493}" type="datetime1">
              <a:rPr lang="en-US" smtClean="0"/>
              <a:t>12/17/2025</a:t>
            </a:fld>
            <a:endParaRPr lang="en-US"/>
          </a:p>
        </p:txBody>
      </p:sp>
      <p:sp>
        <p:nvSpPr>
          <p:cNvPr id="5" name="Footer Placeholder 4"/>
          <p:cNvSpPr>
            <a:spLocks noGrp="1"/>
          </p:cNvSpPr>
          <p:nvPr>
            <p:ph type="ftr" sz="quarter" idx="11"/>
          </p:nvPr>
        </p:nvSpPr>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39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B36F1C-D84E-429F-8EC6-8EFE74AC9FBD}" type="datetime1">
              <a:rPr lang="en-US" smtClean="0"/>
              <a:t>12/17/2025</a:t>
            </a:fld>
            <a:endParaRPr lang="en-US"/>
          </a:p>
        </p:txBody>
      </p:sp>
      <p:sp>
        <p:nvSpPr>
          <p:cNvPr id="5" name="Footer Placeholder 4"/>
          <p:cNvSpPr>
            <a:spLocks noGrp="1"/>
          </p:cNvSpPr>
          <p:nvPr>
            <p:ph type="ftr" sz="quarter" idx="11"/>
          </p:nvPr>
        </p:nvSpPr>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911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1">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11406102" y="6406669"/>
            <a:ext cx="484703" cy="451331"/>
          </a:xfrm>
          <a:prstGeom prst="rect">
            <a:avLst/>
          </a:prstGeom>
        </p:spPr>
        <p:txBody>
          <a:bodyPr lIns="78283" tIns="78283" rIns="78283" bIns="78283" anchor="t"/>
          <a:lstStyle>
            <a:lvl1pPr algn="ctr">
              <a:spcBef>
                <a:spcPts val="300"/>
              </a:spcBef>
              <a:defRPr sz="1500" b="1">
                <a:solidFill>
                  <a:srgbClr val="E46C0A"/>
                </a:solidFill>
                <a:latin typeface="Open Sans"/>
                <a:ea typeface="Open Sans"/>
                <a:cs typeface="Open Sans"/>
                <a:sym typeface="Open Sans"/>
              </a:defRPr>
            </a:lvl1pPr>
          </a:lstStyle>
          <a:p>
            <a:r>
              <a:rPr lang="en-IN" dirty="0"/>
              <a:t>1</a:t>
            </a:r>
          </a:p>
        </p:txBody>
      </p:sp>
    </p:spTree>
    <p:extLst>
      <p:ext uri="{BB962C8B-B14F-4D97-AF65-F5344CB8AC3E}">
        <p14:creationId xmlns:p14="http://schemas.microsoft.com/office/powerpoint/2010/main" val="24934754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19138-0FA9-41D8-BB9F-F5378F6DB2FB}" type="datetime1">
              <a:rPr lang="en-US" smtClean="0"/>
              <a:t>12/17/2025</a:t>
            </a:fld>
            <a:endParaRPr lang="en-US"/>
          </a:p>
        </p:txBody>
      </p:sp>
      <p:sp>
        <p:nvSpPr>
          <p:cNvPr id="5" name="Footer Placeholder 4"/>
          <p:cNvSpPr>
            <a:spLocks noGrp="1"/>
          </p:cNvSpPr>
          <p:nvPr>
            <p:ph type="ftr" sz="quarter" idx="11"/>
          </p:nvPr>
        </p:nvSpPr>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060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8F5B01-8D46-4E67-BA9C-3C35644539FD}" type="datetime1">
              <a:rPr lang="en-US" smtClean="0"/>
              <a:t>12/17/2025</a:t>
            </a:fld>
            <a:endParaRPr lang="en-US"/>
          </a:p>
        </p:txBody>
      </p:sp>
      <p:sp>
        <p:nvSpPr>
          <p:cNvPr id="5" name="Footer Placeholder 4"/>
          <p:cNvSpPr>
            <a:spLocks noGrp="1"/>
          </p:cNvSpPr>
          <p:nvPr>
            <p:ph type="ftr" sz="quarter" idx="11"/>
          </p:nvPr>
        </p:nvSpPr>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010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5D22FA-988E-4BC6-A177-AA84479CE5CA}" type="datetime1">
              <a:rPr lang="en-US" smtClean="0"/>
              <a:t>12/17/2025</a:t>
            </a:fld>
            <a:endParaRPr lang="en-US"/>
          </a:p>
        </p:txBody>
      </p:sp>
      <p:sp>
        <p:nvSpPr>
          <p:cNvPr id="6" name="Footer Placeholder 5"/>
          <p:cNvSpPr>
            <a:spLocks noGrp="1"/>
          </p:cNvSpPr>
          <p:nvPr>
            <p:ph type="ftr" sz="quarter" idx="11"/>
          </p:nvPr>
        </p:nvSpPr>
        <p:spPr/>
        <p:txBody>
          <a:bodyPr/>
          <a:lstStyle/>
          <a:p>
            <a:r>
              <a:rPr lang="en-US"/>
              <a:t>2nd BN NDRF KOLKATA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110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AD13C6-58BE-4395-8945-42AE9C3150B2}" type="datetime1">
              <a:rPr lang="en-US" smtClean="0"/>
              <a:t>12/17/2025</a:t>
            </a:fld>
            <a:endParaRPr lang="en-US"/>
          </a:p>
        </p:txBody>
      </p:sp>
      <p:sp>
        <p:nvSpPr>
          <p:cNvPr id="8" name="Footer Placeholder 7"/>
          <p:cNvSpPr>
            <a:spLocks noGrp="1"/>
          </p:cNvSpPr>
          <p:nvPr>
            <p:ph type="ftr" sz="quarter" idx="11"/>
          </p:nvPr>
        </p:nvSpPr>
        <p:spPr/>
        <p:txBody>
          <a:bodyPr/>
          <a:lstStyle/>
          <a:p>
            <a:r>
              <a:rPr lang="en-US"/>
              <a:t>2nd BN NDRF KOLKATA</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2965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2A95C8-1375-4C36-B90D-D373C5F677BF}" type="datetime1">
              <a:rPr lang="en-US" smtClean="0"/>
              <a:t>12/17/2025</a:t>
            </a:fld>
            <a:endParaRPr lang="en-US"/>
          </a:p>
        </p:txBody>
      </p:sp>
      <p:sp>
        <p:nvSpPr>
          <p:cNvPr id="4" name="Footer Placeholder 3"/>
          <p:cNvSpPr>
            <a:spLocks noGrp="1"/>
          </p:cNvSpPr>
          <p:nvPr>
            <p:ph type="ftr" sz="quarter" idx="11"/>
          </p:nvPr>
        </p:nvSpPr>
        <p:spPr/>
        <p:txBody>
          <a:bodyPr/>
          <a:lstStyle/>
          <a:p>
            <a:r>
              <a:rPr lang="en-US"/>
              <a:t>2nd BN NDRF KOLKATA</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5715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12F22-E52D-48E2-95C3-8ACBBD2CDAEA}" type="datetime1">
              <a:rPr lang="en-US" smtClean="0"/>
              <a:t>12/17/2025</a:t>
            </a:fld>
            <a:endParaRPr lang="en-US"/>
          </a:p>
        </p:txBody>
      </p:sp>
      <p:sp>
        <p:nvSpPr>
          <p:cNvPr id="3" name="Footer Placeholder 2"/>
          <p:cNvSpPr>
            <a:spLocks noGrp="1"/>
          </p:cNvSpPr>
          <p:nvPr>
            <p:ph type="ftr" sz="quarter" idx="11"/>
          </p:nvPr>
        </p:nvSpPr>
        <p:spPr/>
        <p:txBody>
          <a:bodyPr/>
          <a:lstStyle/>
          <a:p>
            <a:r>
              <a:rPr lang="en-US"/>
              <a:t>2nd BN NDRF KOLKATA</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355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97D692-1121-43C5-A8BB-F360C7F6033F}" type="datetime1">
              <a:rPr lang="en-US" smtClean="0"/>
              <a:t>12/17/2025</a:t>
            </a:fld>
            <a:endParaRPr lang="en-US"/>
          </a:p>
        </p:txBody>
      </p:sp>
      <p:sp>
        <p:nvSpPr>
          <p:cNvPr id="6" name="Footer Placeholder 5"/>
          <p:cNvSpPr>
            <a:spLocks noGrp="1"/>
          </p:cNvSpPr>
          <p:nvPr>
            <p:ph type="ftr" sz="quarter" idx="11"/>
          </p:nvPr>
        </p:nvSpPr>
        <p:spPr/>
        <p:txBody>
          <a:bodyPr/>
          <a:lstStyle/>
          <a:p>
            <a:r>
              <a:rPr lang="en-US"/>
              <a:t>2nd BN NDRF KOLKATA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9182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D94FD-9899-404D-B316-4609A679B0D5}" type="datetime1">
              <a:rPr lang="en-US" smtClean="0"/>
              <a:t>12/17/2025</a:t>
            </a:fld>
            <a:endParaRPr lang="en-US"/>
          </a:p>
        </p:txBody>
      </p:sp>
      <p:sp>
        <p:nvSpPr>
          <p:cNvPr id="6" name="Footer Placeholder 5"/>
          <p:cNvSpPr>
            <a:spLocks noGrp="1"/>
          </p:cNvSpPr>
          <p:nvPr>
            <p:ph type="ftr" sz="quarter" idx="11"/>
          </p:nvPr>
        </p:nvSpPr>
        <p:spPr/>
        <p:txBody>
          <a:bodyPr/>
          <a:lstStyle/>
          <a:p>
            <a:r>
              <a:rPr lang="en-US"/>
              <a:t>2nd BN NDRF KOLKATA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430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3FA8D-C0BB-4161-8B75-3E49EE6CF123}" type="datetime1">
              <a:rPr lang="en-US" smtClean="0"/>
              <a:t>12/17/2025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2nd BN NDRF KOLKATA</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31633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p:cNvSpPr/>
          <p:nvPr/>
        </p:nvSpPr>
        <p:spPr>
          <a:xfrm>
            <a:off x="506367" y="6769294"/>
            <a:ext cx="1907669"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83" name="Shape"/>
          <p:cNvSpPr/>
          <p:nvPr/>
        </p:nvSpPr>
        <p:spPr>
          <a:xfrm>
            <a:off x="0" y="1940094"/>
            <a:ext cx="6834554" cy="2464266"/>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84" name="LESSON 2…"/>
          <p:cNvSpPr txBox="1"/>
          <p:nvPr/>
        </p:nvSpPr>
        <p:spPr>
          <a:xfrm>
            <a:off x="508000" y="2353339"/>
            <a:ext cx="5191071" cy="1602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defTabSz="1219200" hangingPunct="0">
              <a:defRPr sz="6400" b="1">
                <a:solidFill>
                  <a:srgbClr val="FFFFFF"/>
                </a:solidFill>
                <a:latin typeface="Open Sans"/>
                <a:ea typeface="Open Sans"/>
                <a:cs typeface="Open Sans"/>
                <a:sym typeface="Open Sans"/>
              </a:defRPr>
            </a:pPr>
            <a:r>
              <a:rPr lang="hi-IN" sz="3300" b="1" kern="0" dirty="0">
                <a:solidFill>
                  <a:srgbClr val="FFFFFF"/>
                </a:solidFill>
                <a:latin typeface="Open Sans"/>
                <a:ea typeface="Open Sans"/>
                <a:cs typeface="Open Sans"/>
                <a:sym typeface="Open Sans"/>
              </a:rPr>
              <a:t>केस स्टडी 
भोपाल गैस त्रासदी</a:t>
            </a:r>
            <a:br>
              <a:rPr lang="en-US" sz="3300" kern="0" cap="all" dirty="0">
                <a:solidFill>
                  <a:srgbClr val="FFFFFF"/>
                </a:solidFill>
                <a:latin typeface="Open Sans"/>
                <a:ea typeface="Open Sans"/>
                <a:cs typeface="Open Sans"/>
                <a:sym typeface="Open Sans"/>
              </a:rPr>
            </a:br>
            <a:endParaRPr lang="en-IN" sz="3300" kern="0" cap="all" dirty="0">
              <a:solidFill>
                <a:srgbClr val="FFFFFF"/>
              </a:solidFill>
              <a:latin typeface="Open Sans"/>
              <a:ea typeface="Open Sans"/>
              <a:cs typeface="Open Sans"/>
              <a:sym typeface="Open Sans"/>
            </a:endParaRPr>
          </a:p>
        </p:txBody>
      </p:sp>
      <p:sp>
        <p:nvSpPr>
          <p:cNvPr id="85" name="Shape"/>
          <p:cNvSpPr/>
          <p:nvPr/>
        </p:nvSpPr>
        <p:spPr>
          <a:xfrm flipH="1">
            <a:off x="-28360" y="-29252"/>
            <a:ext cx="12248739" cy="1261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39142" tIns="39142" rIns="39142" bIns="39142" numCol="1" anchor="t">
            <a:noAutofit/>
          </a:bodyPr>
          <a:lstStyle/>
          <a:p>
            <a:pPr defTabSz="831273" hangingPunct="0"/>
            <a:endParaRPr kern="0">
              <a:solidFill>
                <a:srgbClr val="000000"/>
              </a:solidFill>
              <a:latin typeface="Arial"/>
              <a:cs typeface="Arial"/>
              <a:sym typeface="Arial"/>
            </a:endParaRPr>
          </a:p>
        </p:txBody>
      </p:sp>
      <p:sp>
        <p:nvSpPr>
          <p:cNvPr id="4" name="Rectangle: Rounded Corners 3">
            <a:extLst>
              <a:ext uri="{FF2B5EF4-FFF2-40B4-BE49-F238E27FC236}">
                <a16:creationId xmlns:a16="http://schemas.microsoft.com/office/drawing/2014/main" id="{2E9EC43E-C7B1-EF48-5F3B-E2AF3723BE8A}"/>
              </a:ext>
            </a:extLst>
          </p:cNvPr>
          <p:cNvSpPr/>
          <p:nvPr/>
        </p:nvSpPr>
        <p:spPr>
          <a:xfrm>
            <a:off x="2415669" y="315962"/>
            <a:ext cx="8117213" cy="598236"/>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142" tIns="39142" rIns="39142" bIns="39142" numCol="1" spcCol="38100" rtlCol="0" anchor="t">
            <a:spAutoFit/>
          </a:bodyPr>
          <a:lstStyle/>
          <a:p>
            <a:pPr algn="ctr" defTabSz="831273" hangingPunct="0"/>
            <a:r>
              <a:rPr lang="en-US" sz="3000" kern="0" dirty="0">
                <a:solidFill>
                  <a:srgbClr val="C00000"/>
                </a:solidFill>
                <a:latin typeface="Arial Black" panose="020B0A04020102020204" pitchFamily="34" charset="0"/>
                <a:cs typeface="Arial"/>
                <a:sym typeface="Arial"/>
              </a:rPr>
              <a:t>CBRN Module: CAPF</a:t>
            </a:r>
            <a:endParaRPr lang="en-IN" sz="3000" kern="0" dirty="0">
              <a:solidFill>
                <a:srgbClr val="C00000"/>
              </a:solidFill>
              <a:latin typeface="Arial Black" panose="020B0A04020102020204" pitchFamily="34" charset="0"/>
              <a:cs typeface="Arial"/>
              <a:sym typeface="Arial"/>
            </a:endParaRPr>
          </a:p>
        </p:txBody>
      </p:sp>
      <p:sp>
        <p:nvSpPr>
          <p:cNvPr id="7" name="AutoShape 2" descr="32.4 The Disaster Management Cycle - Population Health for Nurses | OpenStax">
            <a:extLst>
              <a:ext uri="{FF2B5EF4-FFF2-40B4-BE49-F238E27FC236}">
                <a16:creationId xmlns:a16="http://schemas.microsoft.com/office/drawing/2014/main" id="{4D1BA03F-4B3F-23DC-01F7-7A1F6312F2C4}"/>
              </a:ext>
            </a:extLst>
          </p:cNvPr>
          <p:cNvSpPr>
            <a:spLocks noChangeAspect="1" noChangeArrowheads="1"/>
          </p:cNvSpPr>
          <p:nvPr/>
        </p:nvSpPr>
        <p:spPr bwMode="auto">
          <a:xfrm>
            <a:off x="6019800" y="33528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831273" hangingPunct="0"/>
            <a:endParaRPr lang="en-IN" kern="0">
              <a:solidFill>
                <a:srgbClr val="000000"/>
              </a:solidFill>
              <a:latin typeface="Arial"/>
              <a:cs typeface="Arial"/>
              <a:sym typeface="Arial"/>
            </a:endParaRPr>
          </a:p>
        </p:txBody>
      </p:sp>
      <p:pic>
        <p:nvPicPr>
          <p:cNvPr id="10" name="Picture 9">
            <a:extLst>
              <a:ext uri="{FF2B5EF4-FFF2-40B4-BE49-F238E27FC236}">
                <a16:creationId xmlns:a16="http://schemas.microsoft.com/office/drawing/2014/main" id="{75D8E960-3AA9-22EC-7685-3C46A378FF6B}"/>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a:stretch/>
        </p:blipFill>
        <p:spPr>
          <a:xfrm>
            <a:off x="5030858" y="2555045"/>
            <a:ext cx="1336426" cy="1261072"/>
          </a:xfrm>
          <a:prstGeom prst="rect">
            <a:avLst/>
          </a:prstGeom>
        </p:spPr>
      </p:pic>
      <p:pic>
        <p:nvPicPr>
          <p:cNvPr id="8" name="Picture 7">
            <a:extLst>
              <a:ext uri="{FF2B5EF4-FFF2-40B4-BE49-F238E27FC236}">
                <a16:creationId xmlns:a16="http://schemas.microsoft.com/office/drawing/2014/main" id="{AD3090FD-6B08-3911-9B2E-4298BEB3182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7905" y="40188"/>
            <a:ext cx="1590525" cy="1109759"/>
          </a:xfrm>
          <a:prstGeom prst="rect">
            <a:avLst/>
          </a:prstGeom>
        </p:spPr>
      </p:pic>
      <p:pic>
        <p:nvPicPr>
          <p:cNvPr id="11" name="Picture 10">
            <a:extLst>
              <a:ext uri="{FF2B5EF4-FFF2-40B4-BE49-F238E27FC236}">
                <a16:creationId xmlns:a16="http://schemas.microsoft.com/office/drawing/2014/main" id="{FB2A9AEF-AB38-7144-38E6-1F20536B3EA5}"/>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0993135" y="30840"/>
            <a:ext cx="1080000" cy="1188000"/>
          </a:xfrm>
          <a:prstGeom prst="rect">
            <a:avLst/>
          </a:prstGeom>
        </p:spPr>
      </p:pic>
      <p:pic>
        <p:nvPicPr>
          <p:cNvPr id="2" name="Picture 1">
            <a:extLst>
              <a:ext uri="{FF2B5EF4-FFF2-40B4-BE49-F238E27FC236}">
                <a16:creationId xmlns:a16="http://schemas.microsoft.com/office/drawing/2014/main" id="{999D0056-4120-1B80-2223-2EDBBBAC6B6E}"/>
              </a:ext>
            </a:extLst>
          </p:cNvPr>
          <p:cNvPicPr>
            <a:picLocks noChangeAspect="1"/>
          </p:cNvPicPr>
          <p:nvPr/>
        </p:nvPicPr>
        <p:blipFill>
          <a:blip r:embed="rId6"/>
          <a:stretch>
            <a:fillRect/>
          </a:stretch>
        </p:blipFill>
        <p:spPr>
          <a:xfrm>
            <a:off x="7128393" y="1788611"/>
            <a:ext cx="4404742" cy="4404742"/>
          </a:xfrm>
          <a:prstGeom prst="rect">
            <a:avLst/>
          </a:prstGeom>
        </p:spPr>
      </p:pic>
      <p:sp>
        <p:nvSpPr>
          <p:cNvPr id="3" name="TextBox 2">
            <a:extLst>
              <a:ext uri="{FF2B5EF4-FFF2-40B4-BE49-F238E27FC236}">
                <a16:creationId xmlns:a16="http://schemas.microsoft.com/office/drawing/2014/main" id="{8D3D49EE-C038-5925-3A1B-24D878528ECE}"/>
              </a:ext>
            </a:extLst>
          </p:cNvPr>
          <p:cNvSpPr txBox="1"/>
          <p:nvPr/>
        </p:nvSpPr>
        <p:spPr>
          <a:xfrm>
            <a:off x="4079631" y="6508198"/>
            <a:ext cx="3396343" cy="338554"/>
          </a:xfrm>
          <a:prstGeom prst="rect">
            <a:avLst/>
          </a:prstGeom>
          <a:noFill/>
        </p:spPr>
        <p:txBody>
          <a:bodyPr wrap="square" rtlCol="0">
            <a:spAutoFit/>
          </a:bodyPr>
          <a:lstStyle/>
          <a:p>
            <a:pPr algn="ctr"/>
            <a:r>
              <a:rPr lang="hi-IN" sz="1600" dirty="0"/>
              <a:t>निरीक्षक सुरेन्द्र कुमार पुनिया </a:t>
            </a:r>
            <a:endParaRPr lang="en-IN" sz="16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F4F42-9688-6880-DC80-44C135851E89}"/>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943CD344-E29C-A7C3-E129-27B125F740B4}"/>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5495B663-1818-C38C-ED1D-2B207F114088}"/>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F07137B8-B0F4-83C2-96D1-5D6D6E6DCD21}"/>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831273" hangingPunct="0"/>
            <a:fld id="{86CB4B4D-7CA3-9044-876B-883B54F8677D}" type="slidenum">
              <a:rPr kern="0"/>
              <a:pPr defTabSz="831273" hangingPunct="0"/>
              <a:t>10</a:t>
            </a:fld>
            <a:endParaRPr kern="0" dirty="0"/>
          </a:p>
        </p:txBody>
      </p:sp>
      <p:sp>
        <p:nvSpPr>
          <p:cNvPr id="9" name="Course Purpose">
            <a:extLst>
              <a:ext uri="{FF2B5EF4-FFF2-40B4-BE49-F238E27FC236}">
                <a16:creationId xmlns:a16="http://schemas.microsoft.com/office/drawing/2014/main" id="{417EA84B-47B4-7A7A-6A3F-70469E273AAC}"/>
              </a:ext>
            </a:extLst>
          </p:cNvPr>
          <p:cNvSpPr txBox="1"/>
          <p:nvPr/>
        </p:nvSpPr>
        <p:spPr>
          <a:xfrm>
            <a:off x="3809576" y="436983"/>
            <a:ext cx="5325280" cy="131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44411E53-8F2F-5FF9-6137-E0E463222FC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B23DE79F-B583-0C5E-EF1E-1334CB51759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192006F4-6A7A-9B1C-08E6-D7DFE87E5B5C}"/>
              </a:ext>
            </a:extLst>
          </p:cNvPr>
          <p:cNvPicPr>
            <a:picLocks noChangeAspect="1"/>
          </p:cNvPicPr>
          <p:nvPr/>
        </p:nvPicPr>
        <p:blipFill>
          <a:blip r:embed="rId4"/>
          <a:stretch>
            <a:fillRect/>
          </a:stretch>
        </p:blipFill>
        <p:spPr>
          <a:xfrm>
            <a:off x="1864904" y="1092060"/>
            <a:ext cx="8631437" cy="5081294"/>
          </a:xfrm>
          <a:prstGeom prst="rect">
            <a:avLst/>
          </a:prstGeom>
        </p:spPr>
      </p:pic>
    </p:spTree>
    <p:extLst>
      <p:ext uri="{BB962C8B-B14F-4D97-AF65-F5344CB8AC3E}">
        <p14:creationId xmlns:p14="http://schemas.microsoft.com/office/powerpoint/2010/main" val="2145475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2FB5-DEE0-F70C-CB03-80080472895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CE37452-6815-9069-AB58-10A6A13D9A64}"/>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defTabSz="831273" hangingPunct="0"/>
            <a:endParaRPr kern="0" dirty="0">
              <a:solidFill>
                <a:srgbClr val="000000"/>
              </a:solidFill>
              <a:latin typeface="Arial"/>
              <a:cs typeface="Arial"/>
              <a:sym typeface="Arial"/>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2012E21-06A7-8A2A-F58D-245CB920B260}"/>
              </a:ext>
            </a:extLst>
          </p:cNvPr>
          <p:cNvSpPr txBox="1"/>
          <p:nvPr/>
        </p:nvSpPr>
        <p:spPr>
          <a:xfrm>
            <a:off x="4282439" y="1583811"/>
            <a:ext cx="7538129" cy="3470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defTabSz="948170" hangingPunct="0">
              <a:lnSpc>
                <a:spcPct val="150000"/>
              </a:lnSpc>
              <a:spcBef>
                <a:spcPts val="500"/>
              </a:spcBef>
              <a:tabLst>
                <a:tab pos="1143000" algn="l"/>
                <a:tab pos="1822450" algn="l"/>
                <a:tab pos="2514600" algn="l"/>
                <a:tab pos="3194050" algn="l"/>
              </a:tabLst>
              <a:defRPr sz="6400">
                <a:solidFill>
                  <a:srgbClr val="FFFFFF"/>
                </a:solidFill>
                <a:latin typeface="Open Sans Semibold"/>
                <a:ea typeface="Open Sans Semibold"/>
                <a:cs typeface="Open Sans Semibold"/>
                <a:sym typeface="Open Sans Semibold"/>
              </a:defRPr>
            </a:pPr>
            <a:r>
              <a:rPr lang="hi-IN" sz="28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कारण:- 
सुरक्षा वाल्व विफलता- 
अपर्याप्त सुरक्षा उपाय- 
खराब रखरखाव और प्रशिक्षण- 
मानवीय त्रुटि</a:t>
            </a:r>
            <a:endParaRPr lang="en-US" sz="2800"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5D1E4E70-D953-F2E2-7286-EF8D5B3FC9B2}"/>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3F0D25C3-3DD8-270C-E074-4B688F88B34E}"/>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29F78070-D210-23C4-BC73-1B27BE768C06}"/>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831273" hangingPunct="0"/>
            <a:fld id="{86CB4B4D-7CA3-9044-876B-883B54F8677D}" type="slidenum">
              <a:rPr kern="0"/>
              <a:pPr defTabSz="831273" hangingPunct="0"/>
              <a:t>11</a:t>
            </a:fld>
            <a:endParaRPr kern="0" dirty="0"/>
          </a:p>
        </p:txBody>
      </p:sp>
      <p:sp>
        <p:nvSpPr>
          <p:cNvPr id="9" name="Course Purpose">
            <a:extLst>
              <a:ext uri="{FF2B5EF4-FFF2-40B4-BE49-F238E27FC236}">
                <a16:creationId xmlns:a16="http://schemas.microsoft.com/office/drawing/2014/main" id="{81F7D173-6DBF-CB2F-6B45-D6F3A7694F76}"/>
              </a:ext>
            </a:extLst>
          </p:cNvPr>
          <p:cNvSpPr txBox="1"/>
          <p:nvPr/>
        </p:nvSpPr>
        <p:spPr>
          <a:xfrm>
            <a:off x="371432" y="1406247"/>
            <a:ext cx="3556559" cy="131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78E6FBBC-D575-13F5-F16B-1D288950124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1040B813-3238-2BE9-0BF7-33043287BAE8}"/>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232671671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B7A25-42E6-ADAB-1DF3-2CD2CA6F017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6571A32-3409-0D50-6E2D-4F1D6E40C763}"/>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defTabSz="831273" hangingPunct="0"/>
            <a:endParaRPr kern="0" dirty="0">
              <a:solidFill>
                <a:srgbClr val="000000"/>
              </a:solidFill>
              <a:latin typeface="Arial"/>
              <a:cs typeface="Arial"/>
              <a:sym typeface="Arial"/>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13B5F57-742B-3D72-75D6-AE5115AE5AE9}"/>
              </a:ext>
            </a:extLst>
          </p:cNvPr>
          <p:cNvSpPr txBox="1"/>
          <p:nvPr/>
        </p:nvSpPr>
        <p:spPr>
          <a:xfrm>
            <a:off x="4282439" y="1583811"/>
            <a:ext cx="7538129" cy="3564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defTabSz="948170" hangingPunct="0">
              <a:lnSpc>
                <a:spcPct val="150000"/>
              </a:lnSpc>
              <a:spcBef>
                <a:spcPts val="500"/>
              </a:spcBef>
              <a:tabLst>
                <a:tab pos="1143000" algn="l"/>
                <a:tab pos="1822450" algn="l"/>
                <a:tab pos="2514600" algn="l"/>
                <a:tab pos="3194050" algn="l"/>
              </a:tabLst>
              <a:defRPr sz="6400">
                <a:solidFill>
                  <a:srgbClr val="FFFFFF"/>
                </a:solidFill>
                <a:latin typeface="Open Sans Semibold"/>
                <a:ea typeface="Open Sans Semibold"/>
                <a:cs typeface="Open Sans Semibold"/>
                <a:sym typeface="Open Sans Semibold"/>
              </a:defRPr>
            </a:pPr>
            <a:r>
              <a:rPr lang="hi-IN"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समयरेखा:- 
2 दिसंबर, 1984: गैस रिसाव हुआ- 
दिसंबर 1984: प्रारंभिक प्रतिक्रिया और निकासी प्रयास- 
1985: कानूनी कार्यवाही और मुआवजे के विवाद शुरू हुए- 
1989: यूनियन कार्बाइड कॉर्पोरेशन (</a:t>
            </a: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UCC) $ 470 </a:t>
            </a:r>
            <a:r>
              <a:rPr lang="hi-IN"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मिलियन के समझौते के लिए सहमत हुआ- 
जारी: पुनर्वास, मुआवजा और पर्यावरण उपचार के प्रयास जारी हैं</a:t>
            </a:r>
            <a:endPar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AF8B2434-9038-108C-D801-FD99521D939C}"/>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16299A82-6182-594D-23AA-72CE8B63AE58}"/>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9CF8F14E-2FED-CE86-02FD-B0D69F56CA3C}"/>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831273" hangingPunct="0"/>
            <a:fld id="{86CB4B4D-7CA3-9044-876B-883B54F8677D}" type="slidenum">
              <a:rPr kern="0"/>
              <a:pPr defTabSz="831273" hangingPunct="0"/>
              <a:t>12</a:t>
            </a:fld>
            <a:endParaRPr kern="0" dirty="0"/>
          </a:p>
        </p:txBody>
      </p:sp>
      <p:sp>
        <p:nvSpPr>
          <p:cNvPr id="9" name="Course Purpose">
            <a:extLst>
              <a:ext uri="{FF2B5EF4-FFF2-40B4-BE49-F238E27FC236}">
                <a16:creationId xmlns:a16="http://schemas.microsoft.com/office/drawing/2014/main" id="{F0AE1A9F-2218-3C7E-370F-901335AF8EE7}"/>
              </a:ext>
            </a:extLst>
          </p:cNvPr>
          <p:cNvSpPr txBox="1"/>
          <p:nvPr/>
        </p:nvSpPr>
        <p:spPr>
          <a:xfrm>
            <a:off x="371432" y="1406247"/>
            <a:ext cx="3556559" cy="131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F9FADDE4-18EC-BBC1-9D74-A116EF30568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5969D744-FA35-5D70-2A9E-66831EBA0754}"/>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98822852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8E8D5-8C4D-E91F-29DC-8F10D37BEA5C}"/>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1BF42F9D-5F91-46F8-F0B2-00D3C8EB7855}"/>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C1B7FE6F-3143-FA3F-13A4-C2F3717B85DF}"/>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D37A25B0-568C-0B28-BDBD-0041A75D46BE}"/>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831273" hangingPunct="0"/>
            <a:fld id="{86CB4B4D-7CA3-9044-876B-883B54F8677D}" type="slidenum">
              <a:rPr kern="0"/>
              <a:pPr defTabSz="831273" hangingPunct="0"/>
              <a:t>13</a:t>
            </a:fld>
            <a:endParaRPr kern="0" dirty="0"/>
          </a:p>
        </p:txBody>
      </p:sp>
      <p:sp>
        <p:nvSpPr>
          <p:cNvPr id="9" name="Course Purpose">
            <a:extLst>
              <a:ext uri="{FF2B5EF4-FFF2-40B4-BE49-F238E27FC236}">
                <a16:creationId xmlns:a16="http://schemas.microsoft.com/office/drawing/2014/main" id="{F6E390C8-16AB-9639-6B7C-E05A8DA6BE1A}"/>
              </a:ext>
            </a:extLst>
          </p:cNvPr>
          <p:cNvSpPr txBox="1"/>
          <p:nvPr/>
        </p:nvSpPr>
        <p:spPr>
          <a:xfrm>
            <a:off x="3809576" y="436983"/>
            <a:ext cx="5325280" cy="131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en-US" sz="3600" kern="0" dirty="0"/>
              <a:t>BHOPAL DISASTER</a:t>
            </a:r>
            <a:br>
              <a:rPr lang="en-US" sz="3600" kern="0" dirty="0"/>
            </a:br>
            <a:endParaRPr lang="en-US" sz="4400" kern="0" dirty="0"/>
          </a:p>
        </p:txBody>
      </p:sp>
      <p:pic>
        <p:nvPicPr>
          <p:cNvPr id="2" name="Picture 1">
            <a:extLst>
              <a:ext uri="{FF2B5EF4-FFF2-40B4-BE49-F238E27FC236}">
                <a16:creationId xmlns:a16="http://schemas.microsoft.com/office/drawing/2014/main" id="{6EE6DFC5-9742-2740-A95C-8356DA972B4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25D5A315-FDA1-5276-216E-4D4564B8E5CC}"/>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1AF41C5E-CEDF-9F27-5F44-71260D9C0ED0}"/>
              </a:ext>
            </a:extLst>
          </p:cNvPr>
          <p:cNvPicPr>
            <a:picLocks noChangeAspect="1"/>
          </p:cNvPicPr>
          <p:nvPr/>
        </p:nvPicPr>
        <p:blipFill>
          <a:blip r:embed="rId4"/>
          <a:stretch>
            <a:fillRect/>
          </a:stretch>
        </p:blipFill>
        <p:spPr>
          <a:xfrm>
            <a:off x="1344168" y="1499923"/>
            <a:ext cx="9141253" cy="4962099"/>
          </a:xfrm>
          <a:prstGeom prst="rect">
            <a:avLst/>
          </a:prstGeom>
        </p:spPr>
      </p:pic>
    </p:spTree>
    <p:extLst>
      <p:ext uri="{BB962C8B-B14F-4D97-AF65-F5344CB8AC3E}">
        <p14:creationId xmlns:p14="http://schemas.microsoft.com/office/powerpoint/2010/main" val="128295952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597CC-1009-0B50-8A6C-48A55D8CCFB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70C98B7-8686-4861-2A2A-0FB156070D96}"/>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defTabSz="831273" hangingPunct="0"/>
            <a:endParaRPr kern="0" dirty="0">
              <a:solidFill>
                <a:srgbClr val="000000"/>
              </a:solidFill>
              <a:latin typeface="Arial"/>
              <a:cs typeface="Arial"/>
              <a:sym typeface="Arial"/>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BF709C7-8E4F-D537-114F-FE5C09F8CAFF}"/>
              </a:ext>
            </a:extLst>
          </p:cNvPr>
          <p:cNvSpPr txBox="1"/>
          <p:nvPr/>
        </p:nvSpPr>
        <p:spPr>
          <a:xfrm>
            <a:off x="4282439" y="1583811"/>
            <a:ext cx="7538129" cy="257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defTabSz="948170" hangingPunct="0">
              <a:lnSpc>
                <a:spcPct val="150000"/>
              </a:lnSpc>
              <a:spcBef>
                <a:spcPts val="500"/>
              </a:spcBef>
              <a:tabLst>
                <a:tab pos="1143000" algn="l"/>
                <a:tab pos="1822450" algn="l"/>
                <a:tab pos="2514600" algn="l"/>
                <a:tab pos="3194050" algn="l"/>
              </a:tabLst>
              <a:defRPr sz="6400">
                <a:solidFill>
                  <a:srgbClr val="FFFFFF"/>
                </a:solidFill>
                <a:latin typeface="Open Sans Semibold"/>
                <a:ea typeface="Open Sans Semibold"/>
                <a:cs typeface="Open Sans Semibold"/>
                <a:sym typeface="Open Sans Semibold"/>
              </a:defRPr>
            </a:pPr>
            <a:r>
              <a:rPr lang="hi-IN"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सबक सीखा:-
 सुरक्षा प्रोटोकॉल और नियमित रखरखाव का महत्व।
पर्याप्त प्रशिक्षण और आपातकालीन तैयारी की आवश्यकता। 
उद्योग संचालन में पारदर्शिता और जवाबदेही का मूल्य।
 समुदायों और पर्यावरण पर औद्योगिक दुर्घटनाओं के दीर्घकालिक परिणाम।</a:t>
            </a:r>
            <a:endPar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368C423D-9E48-108B-1810-77650CFD367D}"/>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45407A66-9DCB-FF20-2B09-DA054395204B}"/>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646D97B0-E982-AB73-4E58-9B058AE44143}"/>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831273" hangingPunct="0"/>
            <a:fld id="{86CB4B4D-7CA3-9044-876B-883B54F8677D}" type="slidenum">
              <a:rPr kern="0"/>
              <a:pPr defTabSz="831273" hangingPunct="0"/>
              <a:t>14</a:t>
            </a:fld>
            <a:endParaRPr kern="0" dirty="0"/>
          </a:p>
        </p:txBody>
      </p:sp>
      <p:sp>
        <p:nvSpPr>
          <p:cNvPr id="9" name="Course Purpose">
            <a:extLst>
              <a:ext uri="{FF2B5EF4-FFF2-40B4-BE49-F238E27FC236}">
                <a16:creationId xmlns:a16="http://schemas.microsoft.com/office/drawing/2014/main" id="{407DA273-3218-D285-8FBC-C0475BA1B966}"/>
              </a:ext>
            </a:extLst>
          </p:cNvPr>
          <p:cNvSpPr txBox="1"/>
          <p:nvPr/>
        </p:nvSpPr>
        <p:spPr>
          <a:xfrm>
            <a:off x="371432" y="1406247"/>
            <a:ext cx="3556559" cy="131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63D32F95-B676-8357-6BD3-FA244B268E6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6BD7B3C0-AA70-D1F1-5411-544AE996A79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393869218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7023E-E99D-AC7E-17AC-75243E98943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D1A9357-155B-4B0B-0EE1-A13E84827A6B}"/>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defTabSz="831273" hangingPunct="0"/>
            <a:endParaRPr kern="0" dirty="0">
              <a:solidFill>
                <a:srgbClr val="000000"/>
              </a:solidFill>
              <a:latin typeface="Arial"/>
              <a:cs typeface="Arial"/>
              <a:sym typeface="Arial"/>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6187E8F-D945-32C7-5CB4-3091026A2E1C}"/>
              </a:ext>
            </a:extLst>
          </p:cNvPr>
          <p:cNvSpPr txBox="1"/>
          <p:nvPr/>
        </p:nvSpPr>
        <p:spPr>
          <a:xfrm>
            <a:off x="4226851" y="2094323"/>
            <a:ext cx="7538129" cy="1936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defTabSz="948170" hangingPunct="0">
              <a:lnSpc>
                <a:spcPct val="150000"/>
              </a:lnSpc>
              <a:spcBef>
                <a:spcPts val="500"/>
              </a:spcBef>
              <a:tabLst>
                <a:tab pos="1143000" algn="l"/>
                <a:tab pos="1822450" algn="l"/>
                <a:tab pos="2514600" algn="l"/>
                <a:tab pos="3194050" algn="l"/>
              </a:tabLst>
              <a:defRPr sz="6400">
                <a:solidFill>
                  <a:srgbClr val="FFFFFF"/>
                </a:solidFill>
                <a:latin typeface="Open Sans Semibold"/>
                <a:ea typeface="Open Sans Semibold"/>
                <a:cs typeface="Open Sans Semibold"/>
                <a:sym typeface="Open Sans Semibold"/>
              </a:defRPr>
            </a:pPr>
            <a:r>
              <a:rPr lang="hi-IN" sz="28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"यह केस स्टडी औद्योगिक संचालन में सुरक्षा, जिम्मेदार प्रबंधन और सामुदायिक कल्याण को प्राथमिकता देने के महत्व पर प्रकाश डालती है।</a:t>
            </a:r>
            <a:endParaRPr lang="en-US" sz="2800"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BC888E70-38C6-959D-0F15-F53DB9563504}"/>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FFA158DD-9033-AEF6-025A-A54C7F56583C}"/>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3F2D3803-BA1A-A207-0BCC-9421A5948A31}"/>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831273" hangingPunct="0"/>
            <a:fld id="{86CB4B4D-7CA3-9044-876B-883B54F8677D}" type="slidenum">
              <a:rPr kern="0"/>
              <a:pPr defTabSz="831273" hangingPunct="0"/>
              <a:t>15</a:t>
            </a:fld>
            <a:endParaRPr kern="0" dirty="0"/>
          </a:p>
        </p:txBody>
      </p:sp>
      <p:sp>
        <p:nvSpPr>
          <p:cNvPr id="9" name="Course Purpose">
            <a:extLst>
              <a:ext uri="{FF2B5EF4-FFF2-40B4-BE49-F238E27FC236}">
                <a16:creationId xmlns:a16="http://schemas.microsoft.com/office/drawing/2014/main" id="{8C54CB4F-35EC-458D-1641-C1B0B133727E}"/>
              </a:ext>
            </a:extLst>
          </p:cNvPr>
          <p:cNvSpPr txBox="1"/>
          <p:nvPr/>
        </p:nvSpPr>
        <p:spPr>
          <a:xfrm>
            <a:off x="371432" y="1406247"/>
            <a:ext cx="3556559" cy="131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08DBCABD-1A40-6BFF-2E5B-13CBB716FE3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94720188-B30F-92E6-CA75-403D46A3468A}"/>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120963414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4319588" y="-4222603"/>
            <a:ext cx="9773992" cy="9773992"/>
          </a:xfrm>
          <a:prstGeom prst="ellipse">
            <a:avLst/>
          </a:prstGeom>
          <a:gradFill>
            <a:gsLst>
              <a:gs pos="0">
                <a:srgbClr val="DA751A"/>
              </a:gs>
              <a:gs pos="57570">
                <a:srgbClr val="E67C1D"/>
              </a:gs>
              <a:gs pos="100000">
                <a:srgbClr val="F28320"/>
              </a:gs>
            </a:gsLst>
            <a:lin ang="4595515"/>
          </a:gra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pic>
        <p:nvPicPr>
          <p:cNvPr id="122" name="IMG-3642.JPG"/>
          <p:cNvPicPr>
            <a:picLocks noChangeAspect="1"/>
          </p:cNvPicPr>
          <p:nvPr/>
        </p:nvPicPr>
        <p:blipFill>
          <a:blip r:embed="rId2" cstate="print">
            <a:extLst>
              <a:ext uri="{28A0092B-C50C-407E-A947-70E740481C1C}">
                <a14:useLocalDpi xmlns:a14="http://schemas.microsoft.com/office/drawing/2010/main" val="0"/>
              </a:ext>
            </a:extLst>
          </a:blip>
          <a:srcRect l="12702" r="12702"/>
          <a:stretch/>
        </p:blipFill>
        <p:spPr>
          <a:xfrm flipH="1">
            <a:off x="-1394580" y="-313981"/>
            <a:ext cx="6404651" cy="572393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7" name="Slide Number"/>
          <p:cNvSpPr txBox="1">
            <a:spLocks noGrp="1"/>
          </p:cNvSpPr>
          <p:nvPr>
            <p:ph type="sldNum" sz="quarter" idx="2"/>
          </p:nvPr>
        </p:nvSpPr>
        <p:spPr>
          <a:xfrm>
            <a:off x="11324786" y="6406669"/>
            <a:ext cx="430335"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831273" hangingPunct="0"/>
            <a:fld id="{86CB4B4D-7CA3-9044-876B-883B54F8677D}" type="slidenum">
              <a:rPr kern="0"/>
              <a:pPr defTabSz="831273" hangingPunct="0"/>
              <a:t>16</a:t>
            </a:fld>
            <a:endParaRPr kern="0" dirty="0"/>
          </a:p>
        </p:txBody>
      </p:sp>
      <p:sp>
        <p:nvSpPr>
          <p:cNvPr id="2" name="Rectangle 1">
            <a:extLst>
              <a:ext uri="{FF2B5EF4-FFF2-40B4-BE49-F238E27FC236}">
                <a16:creationId xmlns:a16="http://schemas.microsoft.com/office/drawing/2014/main" id="{E9A6B61E-3BFB-8B6A-B54D-9BFC4C887C61}"/>
              </a:ext>
            </a:extLst>
          </p:cNvPr>
          <p:cNvSpPr/>
          <p:nvPr/>
        </p:nvSpPr>
        <p:spPr>
          <a:xfrm>
            <a:off x="7118865" y="957888"/>
            <a:ext cx="2150589" cy="461665"/>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defTabSz="831273" hangingPunct="0"/>
            <a:r>
              <a:rPr lang="en-US" sz="2700" b="1" kern="0" dirty="0">
                <a:ln/>
                <a:solidFill>
                  <a:srgbClr val="F79646">
                    <a:lumMod val="75000"/>
                  </a:srgbClr>
                </a:solidFill>
                <a:latin typeface="Arial"/>
                <a:cs typeface="Arial"/>
                <a:sym typeface="Arial"/>
              </a:rPr>
              <a:t>THANK YOU</a:t>
            </a:r>
          </a:p>
        </p:txBody>
      </p:sp>
      <p:pic>
        <p:nvPicPr>
          <p:cNvPr id="4" name="Google Shape;1000100012;p1">
            <a:extLst>
              <a:ext uri="{FF2B5EF4-FFF2-40B4-BE49-F238E27FC236}">
                <a16:creationId xmlns:a16="http://schemas.microsoft.com/office/drawing/2014/main" id="{B280C2A6-F173-C337-61AE-9A535ED14F3D}"/>
              </a:ext>
            </a:extLst>
          </p:cNvPr>
          <p:cNvPicPr preferRelativeResize="0"/>
          <p:nvPr/>
        </p:nvPicPr>
        <p:blipFill rotWithShape="1">
          <a:blip r:embed="rId3">
            <a:alphaModFix/>
          </a:blip>
          <a:srcRect/>
          <a:stretch/>
        </p:blipFill>
        <p:spPr>
          <a:xfrm>
            <a:off x="5454404" y="1979113"/>
            <a:ext cx="6199633" cy="4073049"/>
          </a:xfrm>
          <a:prstGeom prst="rect">
            <a:avLst/>
          </a:prstGeom>
          <a:noFill/>
          <a:ln>
            <a:noFill/>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288946" y="1351789"/>
            <a:ext cx="3813969" cy="3878263"/>
          </a:xfrm>
          <a:prstGeom prst="rect">
            <a:avLst/>
          </a:prstGeom>
          <a:solidFill>
            <a:srgbClr val="E46C0A"/>
          </a:solidFill>
        </p:spPr>
        <p:txBody>
          <a:bodyPr lIns="44618" tIns="44618" rIns="44618" bIns="44618"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defTabSz="948170" hangingPunct="0">
              <a:spcBef>
                <a:spcPts val="1050"/>
              </a:spcBef>
              <a:tabLst>
                <a:tab pos="1143000" algn="l"/>
                <a:tab pos="1822450" algn="l"/>
                <a:tab pos="2514600" algn="l"/>
                <a:tab pos="3194050" algn="l"/>
              </a:tabLst>
            </a:pPr>
            <a:r>
              <a:rPr lang="hi-IN" sz="2400" kern="0" dirty="0"/>
              <a:t>इस पाठ को पूरा करने पर, आप निम्न में सक्षम होंगे</a:t>
            </a:r>
            <a:r>
              <a:rPr lang="en-US" sz="2400" kern="0" dirty="0"/>
              <a:t>:</a:t>
            </a:r>
          </a:p>
        </p:txBody>
      </p:sp>
      <p:sp>
        <p:nvSpPr>
          <p:cNvPr id="6" name="OBJECTIVES">
            <a:extLst>
              <a:ext uri="{FF2B5EF4-FFF2-40B4-BE49-F238E27FC236}">
                <a16:creationId xmlns:a16="http://schemas.microsoft.com/office/drawing/2014/main" id="{D3DB3725-B6EF-8DE8-0BDC-B71D6415B706}"/>
              </a:ext>
            </a:extLst>
          </p:cNvPr>
          <p:cNvSpPr txBox="1"/>
          <p:nvPr/>
        </p:nvSpPr>
        <p:spPr>
          <a:xfrm>
            <a:off x="4330687" y="393945"/>
            <a:ext cx="2695149" cy="6330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2" tIns="39142" rIns="39142" bIns="39142">
            <a:spAutoFit/>
          </a:bodyPr>
          <a:lstStyle>
            <a:lvl1pPr defTabSz="1896340">
              <a:defRPr sz="7200" b="1">
                <a:solidFill>
                  <a:srgbClr val="C00000"/>
                </a:solidFill>
                <a:latin typeface="Open Sans"/>
                <a:ea typeface="Open Sans"/>
                <a:cs typeface="Open Sans"/>
                <a:sym typeface="Open Sans"/>
              </a:defRPr>
            </a:lvl1pPr>
          </a:lstStyle>
          <a:p>
            <a:pPr defTabSz="948170" hangingPunct="0"/>
            <a:r>
              <a:rPr lang="en-IN" sz="3600" kern="0" dirty="0"/>
              <a:t>OBJECTIVES</a:t>
            </a:r>
            <a:endParaRPr sz="3600" kern="0" dirty="0"/>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11460471" y="6406669"/>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831273" hangingPunct="0"/>
            <a:fld id="{86CB4B4D-7CA3-9044-876B-883B54F8677D}" type="slidenum">
              <a:rPr kern="0"/>
              <a:pPr defTabSz="831273" hangingPunct="0"/>
              <a:t>2</a:t>
            </a:fld>
            <a:endParaRPr kern="0"/>
          </a:p>
        </p:txBody>
      </p:sp>
      <p:sp>
        <p:nvSpPr>
          <p:cNvPr id="2" name="List two steps to treat a closed wound.…">
            <a:extLst>
              <a:ext uri="{FF2B5EF4-FFF2-40B4-BE49-F238E27FC236}">
                <a16:creationId xmlns:a16="http://schemas.microsoft.com/office/drawing/2014/main" id="{EBC88503-D9C9-8469-8868-CB6A6E8838C2}"/>
              </a:ext>
            </a:extLst>
          </p:cNvPr>
          <p:cNvSpPr txBox="1"/>
          <p:nvPr/>
        </p:nvSpPr>
        <p:spPr>
          <a:xfrm>
            <a:off x="5822187" y="1017372"/>
            <a:ext cx="5734970" cy="5364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p>
            <a:pPr marL="0" lvl="1" defTabSz="948170" hangingPunct="0">
              <a:lnSpc>
                <a:spcPct val="200000"/>
              </a:lnSpc>
              <a:spcBef>
                <a:spcPts val="500"/>
              </a:spcBef>
              <a:tabLst>
                <a:tab pos="1143000" algn="l"/>
                <a:tab pos="1822450" algn="l"/>
                <a:tab pos="2514600" algn="l"/>
                <a:tab pos="3194050" algn="l"/>
              </a:tabLst>
              <a:defRPr sz="4800">
                <a:latin typeface="Open Sans"/>
                <a:ea typeface="Open Sans"/>
                <a:cs typeface="Open Sans"/>
                <a:sym typeface="Open Sans"/>
              </a:defRPr>
            </a:pPr>
            <a:r>
              <a:rPr lang="hi-IN" sz="2000" kern="0" dirty="0">
                <a:solidFill>
                  <a:srgbClr val="000000"/>
                </a:solidFill>
                <a:latin typeface="Open Sans"/>
                <a:ea typeface="Open Sans"/>
                <a:cs typeface="Open Sans"/>
                <a:sym typeface="Open Sans"/>
              </a:rPr>
              <a:t>परिचय
पृष्ठभूमि
आपदा
परिणाम
प्रतिक्रिया और परिणाम
प्रमुख व्यक्ति और संगठन
कारण
सबक सीखा</a:t>
            </a:r>
            <a:endParaRPr lang="en-US" sz="2000" kern="0" dirty="0">
              <a:solidFill>
                <a:srgbClr val="000000"/>
              </a:solidFill>
              <a:latin typeface="Open Sans"/>
              <a:ea typeface="Open Sans"/>
              <a:cs typeface="Open Sans"/>
              <a:sym typeface="Open Sans"/>
            </a:endParaRPr>
          </a:p>
        </p:txBody>
      </p:sp>
      <p:grpSp>
        <p:nvGrpSpPr>
          <p:cNvPr id="3" name="Group">
            <a:extLst>
              <a:ext uri="{FF2B5EF4-FFF2-40B4-BE49-F238E27FC236}">
                <a16:creationId xmlns:a16="http://schemas.microsoft.com/office/drawing/2014/main" id="{8B29F151-C2FD-2760-8D02-12B45828F2B8}"/>
              </a:ext>
            </a:extLst>
          </p:cNvPr>
          <p:cNvGrpSpPr/>
          <p:nvPr/>
        </p:nvGrpSpPr>
        <p:grpSpPr>
          <a:xfrm>
            <a:off x="5007998" y="1065539"/>
            <a:ext cx="609601" cy="840979"/>
            <a:chOff x="0" y="115975"/>
            <a:chExt cx="1219200" cy="1681957"/>
          </a:xfrm>
        </p:grpSpPr>
        <p:sp>
          <p:nvSpPr>
            <p:cNvPr id="5" name="Circle">
              <a:extLst>
                <a:ext uri="{FF2B5EF4-FFF2-40B4-BE49-F238E27FC236}">
                  <a16:creationId xmlns:a16="http://schemas.microsoft.com/office/drawing/2014/main" id="{A2CF8A5D-63AF-0550-745A-87A9FACA797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defTabSz="831273" hangingPunct="0"/>
              <a:endParaRPr kern="0">
                <a:solidFill>
                  <a:srgbClr val="000000"/>
                </a:solidFill>
                <a:latin typeface="Arial"/>
                <a:cs typeface="Arial"/>
                <a:sym typeface="Arial"/>
              </a:endParaRPr>
            </a:p>
          </p:txBody>
        </p:sp>
        <p:sp>
          <p:nvSpPr>
            <p:cNvPr id="15" name="1">
              <a:extLst>
                <a:ext uri="{FF2B5EF4-FFF2-40B4-BE49-F238E27FC236}">
                  <a16:creationId xmlns:a16="http://schemas.microsoft.com/office/drawing/2014/main" id="{C9CBD52F-5810-657C-5DB9-93367EE39DA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defTabSz="831273" hangingPunct="0"/>
              <a:r>
                <a:rPr sz="3600" kern="0" dirty="0"/>
                <a:t>1</a:t>
              </a:r>
            </a:p>
          </p:txBody>
        </p:sp>
      </p:grpSp>
      <p:grpSp>
        <p:nvGrpSpPr>
          <p:cNvPr id="16" name="Group">
            <a:extLst>
              <a:ext uri="{FF2B5EF4-FFF2-40B4-BE49-F238E27FC236}">
                <a16:creationId xmlns:a16="http://schemas.microsoft.com/office/drawing/2014/main" id="{08DADF9C-5398-2401-4FC4-D7AE40380090}"/>
              </a:ext>
            </a:extLst>
          </p:cNvPr>
          <p:cNvGrpSpPr/>
          <p:nvPr/>
        </p:nvGrpSpPr>
        <p:grpSpPr>
          <a:xfrm>
            <a:off x="5007997" y="1825608"/>
            <a:ext cx="609601" cy="840979"/>
            <a:chOff x="0" y="115975"/>
            <a:chExt cx="1219200" cy="1681957"/>
          </a:xfrm>
        </p:grpSpPr>
        <p:sp>
          <p:nvSpPr>
            <p:cNvPr id="17" name="Circle">
              <a:extLst>
                <a:ext uri="{FF2B5EF4-FFF2-40B4-BE49-F238E27FC236}">
                  <a16:creationId xmlns:a16="http://schemas.microsoft.com/office/drawing/2014/main" id="{8FBE3C0A-15F5-0E5E-B830-BF6C48A0D87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defTabSz="831273" hangingPunct="0"/>
              <a:endParaRPr kern="0">
                <a:solidFill>
                  <a:srgbClr val="000000"/>
                </a:solidFill>
                <a:latin typeface="Arial"/>
                <a:cs typeface="Arial"/>
                <a:sym typeface="Arial"/>
              </a:endParaRPr>
            </a:p>
          </p:txBody>
        </p:sp>
        <p:sp>
          <p:nvSpPr>
            <p:cNvPr id="18" name="2">
              <a:extLst>
                <a:ext uri="{FF2B5EF4-FFF2-40B4-BE49-F238E27FC236}">
                  <a16:creationId xmlns:a16="http://schemas.microsoft.com/office/drawing/2014/main" id="{35D8AC1A-4264-2AA1-BAA4-1BDF77B0C62F}"/>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defTabSz="831273" hangingPunct="0"/>
              <a:r>
                <a:rPr sz="3600" kern="0" dirty="0"/>
                <a:t>2</a:t>
              </a:r>
            </a:p>
          </p:txBody>
        </p:sp>
      </p:grpSp>
      <p:grpSp>
        <p:nvGrpSpPr>
          <p:cNvPr id="19" name="Group">
            <a:extLst>
              <a:ext uri="{FF2B5EF4-FFF2-40B4-BE49-F238E27FC236}">
                <a16:creationId xmlns:a16="http://schemas.microsoft.com/office/drawing/2014/main" id="{0D759317-3EBB-A115-0ADE-46E1553D198C}"/>
              </a:ext>
            </a:extLst>
          </p:cNvPr>
          <p:cNvGrpSpPr/>
          <p:nvPr/>
        </p:nvGrpSpPr>
        <p:grpSpPr>
          <a:xfrm>
            <a:off x="5018328" y="2555158"/>
            <a:ext cx="609601" cy="840979"/>
            <a:chOff x="0" y="141375"/>
            <a:chExt cx="1219200" cy="1681957"/>
          </a:xfrm>
        </p:grpSpPr>
        <p:sp>
          <p:nvSpPr>
            <p:cNvPr id="20" name="Circle">
              <a:extLst>
                <a:ext uri="{FF2B5EF4-FFF2-40B4-BE49-F238E27FC236}">
                  <a16:creationId xmlns:a16="http://schemas.microsoft.com/office/drawing/2014/main" id="{F9DC0021-9CFD-8817-3C96-3E2D63C5312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defTabSz="831273" hangingPunct="0"/>
              <a:endParaRPr kern="0">
                <a:solidFill>
                  <a:srgbClr val="000000"/>
                </a:solidFill>
                <a:latin typeface="Arial"/>
                <a:cs typeface="Arial"/>
                <a:sym typeface="Arial"/>
              </a:endParaRPr>
            </a:p>
          </p:txBody>
        </p:sp>
        <p:sp>
          <p:nvSpPr>
            <p:cNvPr id="21" name="3">
              <a:extLst>
                <a:ext uri="{FF2B5EF4-FFF2-40B4-BE49-F238E27FC236}">
                  <a16:creationId xmlns:a16="http://schemas.microsoft.com/office/drawing/2014/main" id="{6EBD057F-C604-9D19-CD55-A353B8988AE9}"/>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defTabSz="831273" hangingPunct="0"/>
              <a:r>
                <a:rPr sz="3600" kern="0" dirty="0"/>
                <a:t>3</a:t>
              </a:r>
            </a:p>
          </p:txBody>
        </p:sp>
      </p:grpSp>
      <p:grpSp>
        <p:nvGrpSpPr>
          <p:cNvPr id="7" name="Group">
            <a:extLst>
              <a:ext uri="{FF2B5EF4-FFF2-40B4-BE49-F238E27FC236}">
                <a16:creationId xmlns:a16="http://schemas.microsoft.com/office/drawing/2014/main" id="{8D800525-C43F-6808-F1D2-F056827D68EF}"/>
              </a:ext>
            </a:extLst>
          </p:cNvPr>
          <p:cNvGrpSpPr/>
          <p:nvPr/>
        </p:nvGrpSpPr>
        <p:grpSpPr>
          <a:xfrm>
            <a:off x="5075400" y="4598639"/>
            <a:ext cx="609601" cy="840980"/>
            <a:chOff x="0" y="215455"/>
            <a:chExt cx="1219200" cy="1681959"/>
          </a:xfrm>
        </p:grpSpPr>
        <p:sp>
          <p:nvSpPr>
            <p:cNvPr id="8" name="Circle">
              <a:extLst>
                <a:ext uri="{FF2B5EF4-FFF2-40B4-BE49-F238E27FC236}">
                  <a16:creationId xmlns:a16="http://schemas.microsoft.com/office/drawing/2014/main" id="{E9BA6AC4-80C5-4BEE-9585-D42336022A7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defTabSz="831273" hangingPunct="0"/>
              <a:endParaRPr kern="0">
                <a:solidFill>
                  <a:srgbClr val="000000"/>
                </a:solidFill>
                <a:latin typeface="Arial"/>
                <a:cs typeface="Arial"/>
                <a:sym typeface="Arial"/>
              </a:endParaRPr>
            </a:p>
          </p:txBody>
        </p:sp>
        <p:sp>
          <p:nvSpPr>
            <p:cNvPr id="9" name="3">
              <a:extLst>
                <a:ext uri="{FF2B5EF4-FFF2-40B4-BE49-F238E27FC236}">
                  <a16:creationId xmlns:a16="http://schemas.microsoft.com/office/drawing/2014/main" id="{948C6E20-DBC6-324C-E7E6-C004837C9B91}"/>
                </a:ext>
              </a:extLst>
            </p:cNvPr>
            <p:cNvSpPr txBox="1"/>
            <p:nvPr/>
          </p:nvSpPr>
          <p:spPr>
            <a:xfrm>
              <a:off x="250468" y="215455"/>
              <a:ext cx="822593" cy="16819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defTabSz="831273" hangingPunct="0"/>
              <a:r>
                <a:rPr lang="en-IN" sz="3600" kern="0" dirty="0"/>
                <a:t>6</a:t>
              </a:r>
              <a:endParaRPr sz="3600" kern="0" dirty="0"/>
            </a:p>
          </p:txBody>
        </p:sp>
      </p:grpSp>
      <p:grpSp>
        <p:nvGrpSpPr>
          <p:cNvPr id="10" name="Group">
            <a:extLst>
              <a:ext uri="{FF2B5EF4-FFF2-40B4-BE49-F238E27FC236}">
                <a16:creationId xmlns:a16="http://schemas.microsoft.com/office/drawing/2014/main" id="{85D0E25D-3F70-FCA7-ABF5-590F9EACE7C3}"/>
              </a:ext>
            </a:extLst>
          </p:cNvPr>
          <p:cNvGrpSpPr/>
          <p:nvPr/>
        </p:nvGrpSpPr>
        <p:grpSpPr>
          <a:xfrm>
            <a:off x="5075400" y="5922629"/>
            <a:ext cx="609601" cy="840979"/>
            <a:chOff x="0" y="115975"/>
            <a:chExt cx="1219200" cy="1681957"/>
          </a:xfrm>
        </p:grpSpPr>
        <p:sp>
          <p:nvSpPr>
            <p:cNvPr id="11" name="Circle">
              <a:extLst>
                <a:ext uri="{FF2B5EF4-FFF2-40B4-BE49-F238E27FC236}">
                  <a16:creationId xmlns:a16="http://schemas.microsoft.com/office/drawing/2014/main" id="{BCE98C60-3E3A-1450-A13D-013304AB468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defTabSz="831273" hangingPunct="0"/>
              <a:endParaRPr kern="0">
                <a:solidFill>
                  <a:srgbClr val="000000"/>
                </a:solidFill>
                <a:latin typeface="Arial"/>
                <a:cs typeface="Arial"/>
                <a:sym typeface="Arial"/>
              </a:endParaRPr>
            </a:p>
          </p:txBody>
        </p:sp>
        <p:sp>
          <p:nvSpPr>
            <p:cNvPr id="12" name="1">
              <a:extLst>
                <a:ext uri="{FF2B5EF4-FFF2-40B4-BE49-F238E27FC236}">
                  <a16:creationId xmlns:a16="http://schemas.microsoft.com/office/drawing/2014/main" id="{CCC84837-F37E-BAAE-CD0C-FC385F2AE687}"/>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defTabSz="831273" hangingPunct="0"/>
              <a:r>
                <a:rPr lang="en-IN" sz="3600" kern="0" dirty="0"/>
                <a:t>8</a:t>
              </a:r>
              <a:endParaRPr sz="3600" kern="0" dirty="0"/>
            </a:p>
          </p:txBody>
        </p:sp>
      </p:grpSp>
      <p:grpSp>
        <p:nvGrpSpPr>
          <p:cNvPr id="13" name="Group">
            <a:extLst>
              <a:ext uri="{FF2B5EF4-FFF2-40B4-BE49-F238E27FC236}">
                <a16:creationId xmlns:a16="http://schemas.microsoft.com/office/drawing/2014/main" id="{8FDD9E0C-0453-A74A-78E5-DB3E413D1AB0}"/>
              </a:ext>
            </a:extLst>
          </p:cNvPr>
          <p:cNvGrpSpPr/>
          <p:nvPr/>
        </p:nvGrpSpPr>
        <p:grpSpPr>
          <a:xfrm>
            <a:off x="5075400" y="3875349"/>
            <a:ext cx="609601" cy="840979"/>
            <a:chOff x="0" y="115975"/>
            <a:chExt cx="1219200" cy="1681957"/>
          </a:xfrm>
        </p:grpSpPr>
        <p:sp>
          <p:nvSpPr>
            <p:cNvPr id="22" name="Circle">
              <a:extLst>
                <a:ext uri="{FF2B5EF4-FFF2-40B4-BE49-F238E27FC236}">
                  <a16:creationId xmlns:a16="http://schemas.microsoft.com/office/drawing/2014/main" id="{B60ACE91-B6B3-E1D4-197C-B8618D427A4E}"/>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defTabSz="831273" hangingPunct="0"/>
              <a:endParaRPr kern="0">
                <a:solidFill>
                  <a:srgbClr val="000000"/>
                </a:solidFill>
                <a:latin typeface="Arial"/>
                <a:cs typeface="Arial"/>
                <a:sym typeface="Arial"/>
              </a:endParaRPr>
            </a:p>
          </p:txBody>
        </p:sp>
        <p:sp>
          <p:nvSpPr>
            <p:cNvPr id="23" name="2">
              <a:extLst>
                <a:ext uri="{FF2B5EF4-FFF2-40B4-BE49-F238E27FC236}">
                  <a16:creationId xmlns:a16="http://schemas.microsoft.com/office/drawing/2014/main" id="{C6AF1F4B-51A8-3E9B-2E33-512132939B38}"/>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defTabSz="831273" hangingPunct="0"/>
              <a:r>
                <a:rPr lang="en-IN" sz="3600" kern="0" dirty="0"/>
                <a:t>5</a:t>
              </a:r>
              <a:endParaRPr sz="3600" kern="0" dirty="0"/>
            </a:p>
          </p:txBody>
        </p:sp>
      </p:grpSp>
      <p:grpSp>
        <p:nvGrpSpPr>
          <p:cNvPr id="24" name="Group">
            <a:extLst>
              <a:ext uri="{FF2B5EF4-FFF2-40B4-BE49-F238E27FC236}">
                <a16:creationId xmlns:a16="http://schemas.microsoft.com/office/drawing/2014/main" id="{60FB0CC5-64C4-BDB1-0D39-1FB95D028119}"/>
              </a:ext>
            </a:extLst>
          </p:cNvPr>
          <p:cNvGrpSpPr/>
          <p:nvPr/>
        </p:nvGrpSpPr>
        <p:grpSpPr>
          <a:xfrm>
            <a:off x="5094810" y="5282875"/>
            <a:ext cx="609601" cy="840979"/>
            <a:chOff x="0" y="141375"/>
            <a:chExt cx="1219200" cy="1681957"/>
          </a:xfrm>
        </p:grpSpPr>
        <p:sp>
          <p:nvSpPr>
            <p:cNvPr id="25" name="Circle">
              <a:extLst>
                <a:ext uri="{FF2B5EF4-FFF2-40B4-BE49-F238E27FC236}">
                  <a16:creationId xmlns:a16="http://schemas.microsoft.com/office/drawing/2014/main" id="{95C99A0F-BF01-653B-094E-9C16C8C26D1E}"/>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defTabSz="831273" hangingPunct="0"/>
              <a:endParaRPr kern="0">
                <a:solidFill>
                  <a:srgbClr val="000000"/>
                </a:solidFill>
                <a:latin typeface="Arial"/>
                <a:cs typeface="Arial"/>
                <a:sym typeface="Arial"/>
              </a:endParaRPr>
            </a:p>
          </p:txBody>
        </p:sp>
        <p:sp>
          <p:nvSpPr>
            <p:cNvPr id="26" name="3">
              <a:extLst>
                <a:ext uri="{FF2B5EF4-FFF2-40B4-BE49-F238E27FC236}">
                  <a16:creationId xmlns:a16="http://schemas.microsoft.com/office/drawing/2014/main" id="{049C58EE-231A-A91E-B788-037E3B93DAB6}"/>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defTabSz="831273" hangingPunct="0"/>
              <a:r>
                <a:rPr lang="en-IN" sz="3600" kern="0" dirty="0"/>
                <a:t>7</a:t>
              </a:r>
              <a:endParaRPr sz="3600" kern="0" dirty="0"/>
            </a:p>
          </p:txBody>
        </p:sp>
      </p:grpSp>
      <p:grpSp>
        <p:nvGrpSpPr>
          <p:cNvPr id="27" name="Group">
            <a:extLst>
              <a:ext uri="{FF2B5EF4-FFF2-40B4-BE49-F238E27FC236}">
                <a16:creationId xmlns:a16="http://schemas.microsoft.com/office/drawing/2014/main" id="{22D4A721-1C38-6A90-2876-A1FD6C8C8C03}"/>
              </a:ext>
            </a:extLst>
          </p:cNvPr>
          <p:cNvGrpSpPr/>
          <p:nvPr/>
        </p:nvGrpSpPr>
        <p:grpSpPr>
          <a:xfrm>
            <a:off x="5012044" y="3215254"/>
            <a:ext cx="609601" cy="840979"/>
            <a:chOff x="0" y="141375"/>
            <a:chExt cx="1219200" cy="1681957"/>
          </a:xfrm>
        </p:grpSpPr>
        <p:sp>
          <p:nvSpPr>
            <p:cNvPr id="28" name="Circle">
              <a:extLst>
                <a:ext uri="{FF2B5EF4-FFF2-40B4-BE49-F238E27FC236}">
                  <a16:creationId xmlns:a16="http://schemas.microsoft.com/office/drawing/2014/main" id="{893A8C18-C537-AC85-D159-DA70B70D7522}"/>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pPr defTabSz="831273" hangingPunct="0"/>
              <a:endParaRPr kern="0">
                <a:solidFill>
                  <a:srgbClr val="000000"/>
                </a:solidFill>
                <a:latin typeface="Arial"/>
                <a:cs typeface="Arial"/>
                <a:sym typeface="Arial"/>
              </a:endParaRPr>
            </a:p>
          </p:txBody>
        </p:sp>
        <p:sp>
          <p:nvSpPr>
            <p:cNvPr id="29" name="3">
              <a:extLst>
                <a:ext uri="{FF2B5EF4-FFF2-40B4-BE49-F238E27FC236}">
                  <a16:creationId xmlns:a16="http://schemas.microsoft.com/office/drawing/2014/main" id="{190C4A3B-7F3E-9BE2-9DB0-52CC3FCD20F6}"/>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pPr defTabSz="831273" hangingPunct="0"/>
              <a:r>
                <a:rPr lang="en-IN" sz="3600" kern="0" dirty="0"/>
                <a:t>4</a:t>
              </a:r>
              <a:endParaRPr sz="3600" kern="0" dirty="0"/>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8A6E7-30D0-4409-8450-31126067E0A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7B30370-0B92-AC3A-80F4-E6A024338FC8}"/>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defTabSz="831273" hangingPunct="0"/>
            <a:endParaRPr kern="0" dirty="0">
              <a:solidFill>
                <a:srgbClr val="000000"/>
              </a:solidFill>
              <a:latin typeface="Arial"/>
              <a:cs typeface="Arial"/>
              <a:sym typeface="Arial"/>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A9D76B7-8244-0726-67DB-8D07848224CF}"/>
              </a:ext>
            </a:extLst>
          </p:cNvPr>
          <p:cNvSpPr txBox="1"/>
          <p:nvPr/>
        </p:nvSpPr>
        <p:spPr>
          <a:xfrm>
            <a:off x="4226851" y="1468683"/>
            <a:ext cx="7538129" cy="4428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just" defTabSz="948170" hangingPunct="0">
              <a:lnSpc>
                <a:spcPct val="150000"/>
              </a:lnSpc>
              <a:spcBef>
                <a:spcPts val="500"/>
              </a:spcBef>
              <a:buFont typeface="Arial" panose="020B0604020202020204" pitchFamily="34" charset="0"/>
              <a:buChar char="•"/>
              <a:tabLst>
                <a:tab pos="1143000" algn="l"/>
                <a:tab pos="1822450" algn="l"/>
                <a:tab pos="2514600" algn="l"/>
                <a:tab pos="3194050" algn="l"/>
              </a:tabLst>
              <a:defRPr sz="6400">
                <a:solidFill>
                  <a:srgbClr val="FFFFFF"/>
                </a:solidFill>
                <a:latin typeface="Open Sans Semibold"/>
                <a:ea typeface="Open Sans Semibold"/>
                <a:cs typeface="Open Sans Semibold"/>
                <a:sym typeface="Open Sans Semibold"/>
              </a:defRPr>
            </a:pPr>
            <a:r>
              <a:rPr lang="hi-IN" sz="18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भोपाल गैस रिसाव, जिसे भोपाल आपदा के रूप में भी जाना जाता है, एक विनाशकारी औद्योगिक दुर्घटना थी जो 3 दिसंबर, 1984 को भोपाल, मध्य प्रदेश, भारत में यूनियन कार्बाइड इंडिया लिमिटेड (यूसीआईएल) कीटनाशक संयंत्र में हुई थी।
पृष्ठभूमि:-
 -यूनियन कार्बाइड इंडिया लिमिटेड (</a:t>
            </a:r>
            <a:r>
              <a:rPr lang="en-US" sz="18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UCIL) </a:t>
            </a:r>
            <a:r>
              <a:rPr lang="hi-IN" sz="18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यूनियन कार्बाइड कॉर्पोरेशन (</a:t>
            </a:r>
            <a:r>
              <a:rPr lang="en-US" sz="18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UCC) </a:t>
            </a:r>
            <a:r>
              <a:rPr lang="hi-IN" sz="18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की सहायक कंपनी थी, जो एक अमेरिका स्थित बहुराष्ट्रीय निगम है। 
भोपाल में यूसीआईएल संयंत्र ने मध्यवर्ती के रूप में मिथाइल आइसोसाइनेट (एमआईसी) का उपयोग करते हुए सेविन (कार्बेरिल) सहित कीटनाशकों का उत्पादन किया।
 एमआईसी एक अत्यधिक विषैला और वाष्पशील रसायन है।</a:t>
            </a:r>
            <a:endParaRPr lang="en-US" sz="1800"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9A483170-CF2E-0D90-217D-46B311CC3FBE}"/>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712865E3-749E-B867-B0EF-8136ED3D14E8}"/>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6F4C6D4A-D426-90D8-49BA-A09A83EEADC1}"/>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831273" hangingPunct="0"/>
            <a:fld id="{86CB4B4D-7CA3-9044-876B-883B54F8677D}" type="slidenum">
              <a:rPr kern="0"/>
              <a:pPr defTabSz="831273" hangingPunct="0"/>
              <a:t>3</a:t>
            </a:fld>
            <a:endParaRPr kern="0" dirty="0"/>
          </a:p>
        </p:txBody>
      </p:sp>
      <p:sp>
        <p:nvSpPr>
          <p:cNvPr id="9" name="Course Purpose">
            <a:extLst>
              <a:ext uri="{FF2B5EF4-FFF2-40B4-BE49-F238E27FC236}">
                <a16:creationId xmlns:a16="http://schemas.microsoft.com/office/drawing/2014/main" id="{7A2BE48C-CD9F-3902-6FDA-E934457CCC1A}"/>
              </a:ext>
            </a:extLst>
          </p:cNvPr>
          <p:cNvSpPr txBox="1"/>
          <p:nvPr/>
        </p:nvSpPr>
        <p:spPr>
          <a:xfrm>
            <a:off x="371432" y="1406247"/>
            <a:ext cx="3556559" cy="131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73C3D06E-7597-0FC7-DB7B-C0B999841EC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F6C8AB52-2123-C01C-BD6E-3BFED1BC944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0EFFF922-A22F-5087-C0BB-F530CA369844}"/>
              </a:ext>
            </a:extLst>
          </p:cNvPr>
          <p:cNvPicPr>
            <a:picLocks noChangeAspect="1"/>
          </p:cNvPicPr>
          <p:nvPr/>
        </p:nvPicPr>
        <p:blipFill>
          <a:blip r:embed="rId4"/>
          <a:stretch>
            <a:fillRect/>
          </a:stretch>
        </p:blipFill>
        <p:spPr>
          <a:xfrm>
            <a:off x="298860" y="2901801"/>
            <a:ext cx="3500971" cy="3194489"/>
          </a:xfrm>
          <a:prstGeom prst="rect">
            <a:avLst/>
          </a:prstGeom>
        </p:spPr>
      </p:pic>
    </p:spTree>
    <p:extLst>
      <p:ext uri="{BB962C8B-B14F-4D97-AF65-F5344CB8AC3E}">
        <p14:creationId xmlns:p14="http://schemas.microsoft.com/office/powerpoint/2010/main" val="18761332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4BA8D-2DE3-F89C-A3FF-62E4D0E7CA9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8A45D42-B6D4-FE34-DFF5-913B8E81C4C6}"/>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defTabSz="831273" hangingPunct="0"/>
            <a:endParaRPr kern="0" dirty="0">
              <a:solidFill>
                <a:srgbClr val="000000"/>
              </a:solidFill>
              <a:latin typeface="Arial"/>
              <a:cs typeface="Arial"/>
              <a:sym typeface="Arial"/>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7F6A68C-722E-9026-E03B-BEC12E2A0CE2}"/>
              </a:ext>
            </a:extLst>
          </p:cNvPr>
          <p:cNvSpPr txBox="1"/>
          <p:nvPr/>
        </p:nvSpPr>
        <p:spPr>
          <a:xfrm>
            <a:off x="4226851" y="1468683"/>
            <a:ext cx="7538129" cy="40266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defTabSz="948170" hangingPunct="0">
              <a:lnSpc>
                <a:spcPct val="150000"/>
              </a:lnSpc>
              <a:spcBef>
                <a:spcPts val="500"/>
              </a:spcBef>
              <a:tabLst>
                <a:tab pos="1143000" algn="l"/>
                <a:tab pos="1822450" algn="l"/>
                <a:tab pos="2514600" algn="l"/>
                <a:tab pos="3194050" algn="l"/>
              </a:tabLst>
              <a:defRPr sz="6400">
                <a:solidFill>
                  <a:srgbClr val="FFFFFF"/>
                </a:solidFill>
                <a:latin typeface="Open Sans Semibold"/>
                <a:ea typeface="Open Sans Semibold"/>
                <a:cs typeface="Open Sans Semibold"/>
                <a:sym typeface="Open Sans Semibold"/>
              </a:defRPr>
            </a:pPr>
            <a:r>
              <a:rPr lang="hi-IN"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आपदा:- 
- समय: रात 11:00 बजे, 2 दिसंबर, 1984- 
अवधि: गैस रिसाव लगभग 2 घंटे तक जारी रहा- 
मुक्त गैसें: एमआईसी, फॉस्जीन, और अन्य जहरीले रसायन- 
प्रभावित क्षेत्र: घनी आबादी वाले आवासीय क्षेत्रों सहित 40 वर्ग किलोमीटर- 
तत्काल प्रभाव: - गैस के संपर्क में आने से श्वसन संकट, आंखों और त्वचा में जलन और अन्य स्वास्थ्य समस्याएं पैदा हुईं - घबराहट और अराजकता के कारण भगदड़ मच गई, जिससे हताहतों की संख्या और बढ़ गई</a:t>
            </a:r>
            <a:endPar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C7180B32-7C5F-5082-B532-D0AD655779CD}"/>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EF8BCC2F-094D-9691-2F94-C1294CE21611}"/>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62F0B922-9A7D-52ED-761C-95D0D9997B53}"/>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831273" hangingPunct="0"/>
            <a:fld id="{86CB4B4D-7CA3-9044-876B-883B54F8677D}" type="slidenum">
              <a:rPr kern="0"/>
              <a:pPr defTabSz="831273" hangingPunct="0"/>
              <a:t>4</a:t>
            </a:fld>
            <a:endParaRPr kern="0" dirty="0"/>
          </a:p>
        </p:txBody>
      </p:sp>
      <p:sp>
        <p:nvSpPr>
          <p:cNvPr id="9" name="Course Purpose">
            <a:extLst>
              <a:ext uri="{FF2B5EF4-FFF2-40B4-BE49-F238E27FC236}">
                <a16:creationId xmlns:a16="http://schemas.microsoft.com/office/drawing/2014/main" id="{2B7E6E48-E4D3-A41B-DDB1-8F0D63DB24D1}"/>
              </a:ext>
            </a:extLst>
          </p:cNvPr>
          <p:cNvSpPr txBox="1"/>
          <p:nvPr/>
        </p:nvSpPr>
        <p:spPr>
          <a:xfrm>
            <a:off x="371432" y="1406247"/>
            <a:ext cx="3556559" cy="131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C0FA30AA-A4D8-098E-0FFE-83922D2E087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5421E2AC-11C3-A67B-C979-E741F0817743}"/>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137552391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DA5B-2D2F-E57A-3250-9D233DA8E12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D8ECAAA-3541-E307-62C0-B354EBDAAB9B}"/>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defTabSz="831273" hangingPunct="0"/>
            <a:endParaRPr kern="0" dirty="0">
              <a:solidFill>
                <a:srgbClr val="000000"/>
              </a:solidFill>
              <a:latin typeface="Arial"/>
              <a:cs typeface="Arial"/>
              <a:sym typeface="Arial"/>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CD4DE37-A635-6974-AE8B-EE85BAE1B2AB}"/>
              </a:ext>
            </a:extLst>
          </p:cNvPr>
          <p:cNvSpPr txBox="1"/>
          <p:nvPr/>
        </p:nvSpPr>
        <p:spPr>
          <a:xfrm>
            <a:off x="4282439" y="1005638"/>
            <a:ext cx="7538129" cy="4488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defTabSz="948170" hangingPunct="0">
              <a:lnSpc>
                <a:spcPct val="150000"/>
              </a:lnSpc>
              <a:spcBef>
                <a:spcPts val="500"/>
              </a:spcBef>
              <a:tabLst>
                <a:tab pos="1143000" algn="l"/>
                <a:tab pos="1822450" algn="l"/>
                <a:tab pos="2514600" algn="l"/>
                <a:tab pos="3194050" algn="l"/>
              </a:tabLst>
              <a:defRPr sz="6400">
                <a:solidFill>
                  <a:srgbClr val="FFFFFF"/>
                </a:solidFill>
                <a:latin typeface="Open Sans Semibold"/>
                <a:ea typeface="Open Sans Semibold"/>
                <a:cs typeface="Open Sans Semibold"/>
                <a:sym typeface="Open Sans Semibold"/>
              </a:defRPr>
            </a:pPr>
            <a:r>
              <a:rPr lang="hi-IN"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परिणाम:- 
तत्काल मौतें: 3,787 (आधिकारिक अनुमान) - 
कुल मौतें (बाद में हुई मौतों सहित): 15,000-20,000 (अनुमानित)- 
चोटें: 200,000-300,000- 
दीर्घकालिक स्वास्थ्य प्रभाव: - श्वसन संबंधी समस्याएं (जैसे, क्रोनिक ब्रोंकाइटिस, अस्थमा) - आंख और त्वचा के मुद्दे (जैसे, मोतियाबिंद, त्वचा कैंसर) - जन्म दोष और प्रजनन समस्याएं- 
पर्यावरणीय प्रभाव: - मृदा और जल संदूषण - स्थानीय पारिस्थितिक तंत्र को नुकसान</a:t>
            </a:r>
            <a:endPar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5EE81D9F-B548-DEBB-5C57-83459666A4C6}"/>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8FF966AB-AD30-2EE7-9607-6387C6269295}"/>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61E8667B-F8E8-7D94-A030-82BDA8751942}"/>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831273" hangingPunct="0"/>
            <a:fld id="{86CB4B4D-7CA3-9044-876B-883B54F8677D}" type="slidenum">
              <a:rPr kern="0"/>
              <a:pPr defTabSz="831273" hangingPunct="0"/>
              <a:t>5</a:t>
            </a:fld>
            <a:endParaRPr kern="0" dirty="0"/>
          </a:p>
        </p:txBody>
      </p:sp>
      <p:sp>
        <p:nvSpPr>
          <p:cNvPr id="9" name="Course Purpose">
            <a:extLst>
              <a:ext uri="{FF2B5EF4-FFF2-40B4-BE49-F238E27FC236}">
                <a16:creationId xmlns:a16="http://schemas.microsoft.com/office/drawing/2014/main" id="{B03BF887-290F-7DCD-4C02-F21C9F210CF3}"/>
              </a:ext>
            </a:extLst>
          </p:cNvPr>
          <p:cNvSpPr txBox="1"/>
          <p:nvPr/>
        </p:nvSpPr>
        <p:spPr>
          <a:xfrm>
            <a:off x="371432" y="1406247"/>
            <a:ext cx="3556559" cy="131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26122ACF-F82F-D88E-FFC3-9DC19A7D8E0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7F769E3A-012B-C2E9-FAE9-847DC381831B}"/>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123749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B8815-39E6-C134-89E8-149C43AE09D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77AF3E0-7168-5315-9108-29C1DF663840}"/>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defTabSz="831273" hangingPunct="0"/>
            <a:endParaRPr kern="0" dirty="0">
              <a:solidFill>
                <a:srgbClr val="000000"/>
              </a:solidFill>
              <a:latin typeface="Arial"/>
              <a:cs typeface="Arial"/>
              <a:sym typeface="Arial"/>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30C952D-2C44-0256-C8D0-CC7BB6BF9409}"/>
              </a:ext>
            </a:extLst>
          </p:cNvPr>
          <p:cNvSpPr txBox="1"/>
          <p:nvPr/>
        </p:nvSpPr>
        <p:spPr>
          <a:xfrm>
            <a:off x="4282439" y="1406247"/>
            <a:ext cx="7538129" cy="3564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defTabSz="948170" hangingPunct="0">
              <a:lnSpc>
                <a:spcPct val="150000"/>
              </a:lnSpc>
              <a:spcBef>
                <a:spcPts val="500"/>
              </a:spcBef>
              <a:tabLst>
                <a:tab pos="1143000" algn="l"/>
                <a:tab pos="1822450" algn="l"/>
                <a:tab pos="2514600" algn="l"/>
                <a:tab pos="3194050" algn="l"/>
              </a:tabLst>
              <a:defRPr sz="6400">
                <a:solidFill>
                  <a:srgbClr val="FFFFFF"/>
                </a:solidFill>
                <a:latin typeface="Open Sans Semibold"/>
                <a:ea typeface="Open Sans Semibold"/>
                <a:cs typeface="Open Sans Semibold"/>
                <a:sym typeface="Open Sans Semibold"/>
              </a:defRPr>
            </a:pPr>
            <a:r>
              <a:rPr lang="hi-IN"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प्रतिक्रिया और परिणाम:- 
प्रारंभिक प्रतिक्रिया धीमी और अपर्याप्त थी- 
यूनियन कार्बाइड कॉर्पोरेशन (</a:t>
            </a: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UCC) </a:t>
            </a:r>
            <a:r>
              <a:rPr lang="hi-IN"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और </a:t>
            </a: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UCIL </a:t>
            </a:r>
            <a:r>
              <a:rPr lang="hi-IN"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को आपदा से निपटने के लिए आलोचना का सामना करना पड़ा- 
कानूनी लड़ाई और मुआवजे के विवाद शुरू हुए- 
सुरक्षा नियमों और उद्योग प्रथाओं में बदलाव लागू किए गए- 
पुनर्वास, मुआवजे और पर्यावरणीय उपचार के लिए चल रहे प्रयास जारी हैं</a:t>
            </a:r>
            <a:endPar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70E338D4-D169-067A-C196-9E69215623ED}"/>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58514AE5-3048-5960-FE77-C5A1BE446B52}"/>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D67E06AE-EA3C-6907-2678-D1ACE00FF55D}"/>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831273" hangingPunct="0"/>
            <a:fld id="{86CB4B4D-7CA3-9044-876B-883B54F8677D}" type="slidenum">
              <a:rPr kern="0"/>
              <a:pPr defTabSz="831273" hangingPunct="0"/>
              <a:t>6</a:t>
            </a:fld>
            <a:endParaRPr kern="0" dirty="0"/>
          </a:p>
        </p:txBody>
      </p:sp>
      <p:sp>
        <p:nvSpPr>
          <p:cNvPr id="9" name="Course Purpose">
            <a:extLst>
              <a:ext uri="{FF2B5EF4-FFF2-40B4-BE49-F238E27FC236}">
                <a16:creationId xmlns:a16="http://schemas.microsoft.com/office/drawing/2014/main" id="{98985A23-B916-E610-66DC-C7A8533C5198}"/>
              </a:ext>
            </a:extLst>
          </p:cNvPr>
          <p:cNvSpPr txBox="1"/>
          <p:nvPr/>
        </p:nvSpPr>
        <p:spPr>
          <a:xfrm>
            <a:off x="371432" y="1406247"/>
            <a:ext cx="3556559" cy="131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710E17BF-DD81-0E58-46AE-DB6E706D095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50EE402-1DFE-EB66-6CD9-44C1FCC9D48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84066801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D33B5-0D18-7F85-1ADF-3C27FBC6327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9AC84D3-C6A1-EB49-C0A4-CA2B807E6E3E}"/>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pPr defTabSz="831273" hangingPunct="0"/>
            <a:endParaRPr kern="0" dirty="0">
              <a:solidFill>
                <a:srgbClr val="000000"/>
              </a:solidFill>
              <a:latin typeface="Arial"/>
              <a:cs typeface="Arial"/>
              <a:sym typeface="Arial"/>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EB9FEC5-AE95-DBA4-B146-796B61F1336F}"/>
              </a:ext>
            </a:extLst>
          </p:cNvPr>
          <p:cNvSpPr txBox="1"/>
          <p:nvPr/>
        </p:nvSpPr>
        <p:spPr>
          <a:xfrm>
            <a:off x="4282439" y="1070365"/>
            <a:ext cx="7538129" cy="4693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defTabSz="948170" hangingPunct="0">
              <a:lnSpc>
                <a:spcPct val="150000"/>
              </a:lnSpc>
              <a:spcBef>
                <a:spcPts val="500"/>
              </a:spcBef>
              <a:tabLst>
                <a:tab pos="1143000" algn="l"/>
                <a:tab pos="1822450" algn="l"/>
                <a:tab pos="2514600" algn="l"/>
                <a:tab pos="3194050" algn="l"/>
              </a:tabLst>
              <a:defRPr sz="6400">
                <a:solidFill>
                  <a:srgbClr val="FFFFFF"/>
                </a:solidFill>
                <a:latin typeface="Open Sans Semibold"/>
                <a:ea typeface="Open Sans Semibold"/>
                <a:cs typeface="Open Sans Semibold"/>
                <a:sym typeface="Open Sans Semibold"/>
              </a:defRPr>
            </a:pPr>
            <a:r>
              <a:rPr lang="hi-IN"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प्रमुख हस्तियां और संगठन:- 
वॉरेन एंडरसन (</a:t>
            </a:r>
            <a:r>
              <a:rPr lang="en-US"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UCC CEO): </a:t>
            </a:r>
            <a:r>
              <a:rPr lang="hi-IN"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आपदा के प्रति अपनी प्रतिक्रिया के लिए आलोचना का सामना करना पड़ा- 
यूनियन कार्बाइड कॉर्पोरेशन (</a:t>
            </a:r>
            <a:r>
              <a:rPr lang="en-US"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UCC): UCIL </a:t>
            </a:r>
            <a:r>
              <a:rPr lang="hi-IN"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की मूल कंपनी- 
यूनियन कार्बाइड इंडिया लिमिटेड (</a:t>
            </a:r>
            <a:r>
              <a:rPr lang="en-US"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UCIL): </a:t>
            </a:r>
            <a:r>
              <a:rPr lang="hi-IN"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भोपाल संयंत्र के लिए जिम्मेदार सहायक कंपनी- 
भारत सरकार: आपदा से निपटने और उसके बाद की प्रतिक्रिया के लिए आलोचना का सामना करना पड़ा</a:t>
            </a:r>
            <a:endParaRPr lang="en-US"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544AD4FA-118F-8750-888E-F85F7A5ED711}"/>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9AF766BF-E9C9-742E-ACFD-CECCB3352BA3}"/>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A6C1D199-4046-046E-E18E-128FECCA70D1}"/>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831273" hangingPunct="0"/>
            <a:fld id="{86CB4B4D-7CA3-9044-876B-883B54F8677D}" type="slidenum">
              <a:rPr kern="0"/>
              <a:pPr defTabSz="831273" hangingPunct="0"/>
              <a:t>7</a:t>
            </a:fld>
            <a:endParaRPr kern="0" dirty="0"/>
          </a:p>
        </p:txBody>
      </p:sp>
      <p:sp>
        <p:nvSpPr>
          <p:cNvPr id="9" name="Course Purpose">
            <a:extLst>
              <a:ext uri="{FF2B5EF4-FFF2-40B4-BE49-F238E27FC236}">
                <a16:creationId xmlns:a16="http://schemas.microsoft.com/office/drawing/2014/main" id="{58E49CF6-09E0-2FB7-2553-CB9F1636F076}"/>
              </a:ext>
            </a:extLst>
          </p:cNvPr>
          <p:cNvSpPr txBox="1"/>
          <p:nvPr/>
        </p:nvSpPr>
        <p:spPr>
          <a:xfrm>
            <a:off x="371432" y="1406247"/>
            <a:ext cx="3556559" cy="131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2E1D380D-8FFD-DE79-980D-03527B0C17E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53817AEC-DC3F-7C33-2680-3796F639E26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410896288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C6651-0266-0849-EF56-CE05A4D37075}"/>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5A8A50D6-60B1-A73B-B701-AC070447639D}"/>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378D087F-6D97-57BA-94D0-32F238C49B6C}"/>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4F01557D-3AA8-67D7-6714-38F55C620E21}"/>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831273" hangingPunct="0"/>
            <a:fld id="{86CB4B4D-7CA3-9044-876B-883B54F8677D}" type="slidenum">
              <a:rPr kern="0"/>
              <a:pPr defTabSz="831273" hangingPunct="0"/>
              <a:t>8</a:t>
            </a:fld>
            <a:endParaRPr kern="0" dirty="0"/>
          </a:p>
        </p:txBody>
      </p:sp>
      <p:sp>
        <p:nvSpPr>
          <p:cNvPr id="9" name="Course Purpose">
            <a:extLst>
              <a:ext uri="{FF2B5EF4-FFF2-40B4-BE49-F238E27FC236}">
                <a16:creationId xmlns:a16="http://schemas.microsoft.com/office/drawing/2014/main" id="{4CA7D7A6-1BAB-95BD-28EA-55AD737D4AA5}"/>
              </a:ext>
            </a:extLst>
          </p:cNvPr>
          <p:cNvSpPr txBox="1"/>
          <p:nvPr/>
        </p:nvSpPr>
        <p:spPr>
          <a:xfrm>
            <a:off x="3809576" y="436983"/>
            <a:ext cx="5325280" cy="131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28CABDB8-01F8-8289-0854-03049E240DC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7D19868D-7FC4-A943-1483-7B71600DD77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4937BC94-B662-D33D-909C-676D119935C2}"/>
              </a:ext>
            </a:extLst>
          </p:cNvPr>
          <p:cNvPicPr>
            <a:picLocks noChangeAspect="1"/>
          </p:cNvPicPr>
          <p:nvPr/>
        </p:nvPicPr>
        <p:blipFill>
          <a:blip r:embed="rId4"/>
          <a:stretch>
            <a:fillRect/>
          </a:stretch>
        </p:blipFill>
        <p:spPr>
          <a:xfrm>
            <a:off x="1821674" y="1186186"/>
            <a:ext cx="9059178" cy="5045618"/>
          </a:xfrm>
          <a:prstGeom prst="rect">
            <a:avLst/>
          </a:prstGeom>
        </p:spPr>
      </p:pic>
    </p:spTree>
    <p:extLst>
      <p:ext uri="{BB962C8B-B14F-4D97-AF65-F5344CB8AC3E}">
        <p14:creationId xmlns:p14="http://schemas.microsoft.com/office/powerpoint/2010/main" val="10480961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2C3D-F2B7-06B7-95EB-F24373F57F56}"/>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4E275602-BFF0-75A4-50AD-8438DCAE568D}"/>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defTabSz="1219200" hangingPunct="0">
              <a:spcBef>
                <a:spcPts val="300"/>
              </a:spcBef>
              <a:defRPr b="0"/>
            </a:pPr>
            <a:r>
              <a:rPr sz="1500" kern="0" dirty="0">
                <a:solidFill>
                  <a:srgbClr val="E46C0A"/>
                </a:solidFill>
              </a:rPr>
              <a:t>PPT </a:t>
            </a:r>
            <a:r>
              <a:rPr lang="en-US" sz="1500" kern="0" dirty="0">
                <a:solidFill>
                  <a:srgbClr val="E46C0A"/>
                </a:solidFill>
              </a:rPr>
              <a:t>2</a:t>
            </a:r>
            <a:r>
              <a:rPr sz="1500" kern="0" dirty="0">
                <a:solidFill>
                  <a:srgbClr val="E46C0A"/>
                </a:solidFill>
              </a:rPr>
              <a:t> -</a:t>
            </a:r>
          </a:p>
        </p:txBody>
      </p:sp>
      <p:sp>
        <p:nvSpPr>
          <p:cNvPr id="115" name="Rectangle">
            <a:extLst>
              <a:ext uri="{FF2B5EF4-FFF2-40B4-BE49-F238E27FC236}">
                <a16:creationId xmlns:a16="http://schemas.microsoft.com/office/drawing/2014/main" id="{4EE0D37C-BBE7-5558-E2CB-B54553191646}"/>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pPr defTabSz="831273" hangingPunct="0"/>
            <a:endParaRPr kern="0">
              <a:solidFill>
                <a:srgbClr val="000000"/>
              </a:solidFill>
              <a:latin typeface="Arial"/>
              <a:cs typeface="Arial"/>
              <a:sym typeface="Arial"/>
            </a:endParaRPr>
          </a:p>
        </p:txBody>
      </p:sp>
      <p:sp>
        <p:nvSpPr>
          <p:cNvPr id="116" name="Slide Number">
            <a:extLst>
              <a:ext uri="{FF2B5EF4-FFF2-40B4-BE49-F238E27FC236}">
                <a16:creationId xmlns:a16="http://schemas.microsoft.com/office/drawing/2014/main" id="{CCC94F82-A196-00C7-17DB-DC987C27FCD4}"/>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831273" hangingPunct="0"/>
            <a:fld id="{86CB4B4D-7CA3-9044-876B-883B54F8677D}" type="slidenum">
              <a:rPr kern="0"/>
              <a:pPr defTabSz="831273" hangingPunct="0"/>
              <a:t>9</a:t>
            </a:fld>
            <a:endParaRPr kern="0" dirty="0"/>
          </a:p>
        </p:txBody>
      </p:sp>
      <p:sp>
        <p:nvSpPr>
          <p:cNvPr id="9" name="Course Purpose">
            <a:extLst>
              <a:ext uri="{FF2B5EF4-FFF2-40B4-BE49-F238E27FC236}">
                <a16:creationId xmlns:a16="http://schemas.microsoft.com/office/drawing/2014/main" id="{9FE5854B-2F98-8EEC-5798-7A9EEE95D996}"/>
              </a:ext>
            </a:extLst>
          </p:cNvPr>
          <p:cNvSpPr txBox="1"/>
          <p:nvPr/>
        </p:nvSpPr>
        <p:spPr>
          <a:xfrm>
            <a:off x="3809576" y="436983"/>
            <a:ext cx="5325280" cy="131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defTabSz="948170" hangingPunct="0">
              <a:lnSpc>
                <a:spcPct val="100000"/>
              </a:lnSpc>
            </a:pPr>
            <a:r>
              <a:rPr lang="hi-IN" sz="3600" kern="0" dirty="0"/>
              <a:t>भोपाल आपदा</a:t>
            </a:r>
            <a:br>
              <a:rPr lang="en-US" sz="3600" kern="0" dirty="0"/>
            </a:br>
            <a:endParaRPr lang="en-US" sz="4400" kern="0" dirty="0"/>
          </a:p>
        </p:txBody>
      </p:sp>
      <p:pic>
        <p:nvPicPr>
          <p:cNvPr id="2" name="Picture 1">
            <a:extLst>
              <a:ext uri="{FF2B5EF4-FFF2-40B4-BE49-F238E27FC236}">
                <a16:creationId xmlns:a16="http://schemas.microsoft.com/office/drawing/2014/main" id="{5CCFCF65-10D7-6A15-E40B-D9E04161F64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A55B766D-2EA9-1CAA-0D9C-FD8D158B2303}"/>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0FADC773-D567-5F4F-821D-4768877FEFDA}"/>
              </a:ext>
            </a:extLst>
          </p:cNvPr>
          <p:cNvPicPr>
            <a:picLocks noChangeAspect="1"/>
          </p:cNvPicPr>
          <p:nvPr/>
        </p:nvPicPr>
        <p:blipFill>
          <a:blip r:embed="rId4"/>
          <a:stretch>
            <a:fillRect/>
          </a:stretch>
        </p:blipFill>
        <p:spPr>
          <a:xfrm>
            <a:off x="1256300" y="1514918"/>
            <a:ext cx="9513300" cy="4493668"/>
          </a:xfrm>
          <a:prstGeom prst="rect">
            <a:avLst/>
          </a:prstGeom>
        </p:spPr>
      </p:pic>
    </p:spTree>
    <p:extLst>
      <p:ext uri="{BB962C8B-B14F-4D97-AF65-F5344CB8AC3E}">
        <p14:creationId xmlns:p14="http://schemas.microsoft.com/office/powerpoint/2010/main" val="3631229062"/>
      </p:ext>
    </p:extLst>
  </p:cSld>
  <p:clrMapOvr>
    <a:masterClrMapping/>
  </p:clrMapOvr>
  <p:transition spd="med"/>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727</Words>
  <Application>Microsoft Office PowerPoint</Application>
  <PresentationFormat>Widescreen</PresentationFormat>
  <Paragraphs>65</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Black</vt:lpstr>
      <vt:lpstr>Calibri</vt:lpstr>
      <vt:lpstr>Open Sans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Palash Roy</dc:creator>
  <cp:lastModifiedBy>SO TRG</cp:lastModifiedBy>
  <cp:revision>25</cp:revision>
  <dcterms:created xsi:type="dcterms:W3CDTF">2024-08-03T11:52:05Z</dcterms:created>
  <dcterms:modified xsi:type="dcterms:W3CDTF">2025-12-17T06:33:17Z</dcterms:modified>
</cp:coreProperties>
</file>